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80" r:id="rId4"/>
    <p:sldId id="283" r:id="rId5"/>
    <p:sldId id="258" r:id="rId6"/>
    <p:sldId id="281" r:id="rId7"/>
    <p:sldId id="282" r:id="rId8"/>
    <p:sldId id="270" r:id="rId9"/>
    <p:sldId id="274" r:id="rId10"/>
    <p:sldId id="272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2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C2A7F-CE77-4C2F-8DBD-BF467FF1D4D2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86EE2-AAA7-4337-90D3-EB30517966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448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86EE2-AAA7-4337-90D3-EB30517966D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86EE2-AAA7-4337-90D3-EB30517966D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86EE2-AAA7-4337-90D3-EB30517966D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86EE2-AAA7-4337-90D3-EB30517966D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86EE2-AAA7-4337-90D3-EB30517966D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86EE2-AAA7-4337-90D3-EB30517966D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86EE2-AAA7-4337-90D3-EB30517966D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86EE2-AAA7-4337-90D3-EB30517966D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86EE2-AAA7-4337-90D3-EB30517966D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86EE2-AAA7-4337-90D3-EB30517966D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86EE2-AAA7-4337-90D3-EB30517966D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CCE0-E530-4EE0-B6B9-4ED4474A3BD1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9128-26C4-4B11-9D33-B3AF05D05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CCE0-E530-4EE0-B6B9-4ED4474A3BD1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9128-26C4-4B11-9D33-B3AF05D05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CCE0-E530-4EE0-B6B9-4ED4474A3BD1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9128-26C4-4B11-9D33-B3AF05D05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CCE0-E530-4EE0-B6B9-4ED4474A3BD1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9128-26C4-4B11-9D33-B3AF05D05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CCE0-E530-4EE0-B6B9-4ED4474A3BD1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9128-26C4-4B11-9D33-B3AF05D05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CCE0-E530-4EE0-B6B9-4ED4474A3BD1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9128-26C4-4B11-9D33-B3AF05D05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CCE0-E530-4EE0-B6B9-4ED4474A3BD1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9128-26C4-4B11-9D33-B3AF05D05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CCE0-E530-4EE0-B6B9-4ED4474A3BD1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9128-26C4-4B11-9D33-B3AF05D05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CCE0-E530-4EE0-B6B9-4ED4474A3BD1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9128-26C4-4B11-9D33-B3AF05D05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CCE0-E530-4EE0-B6B9-4ED4474A3BD1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9128-26C4-4B11-9D33-B3AF05D05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CCE0-E530-4EE0-B6B9-4ED4474A3BD1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9128-26C4-4B11-9D33-B3AF05D05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8CCE0-E530-4EE0-B6B9-4ED4474A3BD1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79128-26C4-4B11-9D33-B3AF05D05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Excel_Worksheet1.xls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Microsoft_Office_Excel_Worksheet2.xlsx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CENTRAL NINE CAREER CENTER</a:t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>QUESTIONS FOR CONSIDERATION</a:t>
            </a:r>
            <a:br>
              <a:rPr lang="en-US" sz="3600" b="1" dirty="0" smtClean="0"/>
            </a:br>
            <a:r>
              <a:rPr lang="en-US" sz="3600" b="1" dirty="0" smtClean="0"/>
              <a:t>FEBRUARY 10, 2014</a:t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en-US" sz="1800" dirty="0" smtClean="0"/>
              <a:t>Educational Services Company</a:t>
            </a:r>
          </a:p>
          <a:p>
            <a:pPr algn="l"/>
            <a:r>
              <a:rPr lang="en-US" sz="1800" dirty="0" smtClean="0"/>
              <a:t>3535 E. 96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Street, Suite 126</a:t>
            </a:r>
          </a:p>
          <a:p>
            <a:pPr algn="l"/>
            <a:r>
              <a:rPr lang="en-US" sz="1800" dirty="0" smtClean="0"/>
              <a:t>Indianapolis, IN  46240</a:t>
            </a:r>
          </a:p>
          <a:p>
            <a:pPr algn="l"/>
            <a:r>
              <a:rPr lang="en-US" sz="1800" dirty="0" smtClean="0"/>
              <a:t>317.818.3535</a:t>
            </a:r>
          </a:p>
          <a:p>
            <a:pPr algn="l"/>
            <a:r>
              <a:rPr lang="en-US" sz="1800" dirty="0" smtClean="0"/>
              <a:t>317.818.3533 FAX</a:t>
            </a:r>
          </a:p>
          <a:p>
            <a:pPr algn="l"/>
            <a:endParaRPr lang="en-US" sz="1800" dirty="0"/>
          </a:p>
          <a:p>
            <a:pPr algn="l"/>
            <a:r>
              <a:rPr lang="en-US" sz="1800" dirty="0" smtClean="0"/>
              <a:t>Presented by:</a:t>
            </a:r>
          </a:p>
          <a:p>
            <a:pPr algn="l"/>
            <a:r>
              <a:rPr lang="en-US" sz="1800" dirty="0" smtClean="0"/>
              <a:t>Timothy Armstrong, Consultant</a:t>
            </a:r>
            <a:endParaRPr lang="en-US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“Our business is hamburgers”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i="1" dirty="0" smtClean="0"/>
              <a:t>			</a:t>
            </a:r>
            <a:r>
              <a:rPr lang="en-US" sz="2800" i="1" dirty="0" smtClean="0"/>
              <a:t>Ray Kroc</a:t>
            </a:r>
          </a:p>
          <a:p>
            <a:pPr algn="l"/>
            <a:r>
              <a:rPr lang="en-US" sz="2800" i="1" dirty="0" smtClean="0"/>
              <a:t>			Founder, McDonald’s</a:t>
            </a:r>
          </a:p>
          <a:p>
            <a:pPr algn="l"/>
            <a:endParaRPr lang="en-US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QUESTIONS?</a:t>
            </a:r>
            <a:endParaRPr lang="en-US" sz="5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QUESTIONS TO BE ADDRESSED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How much is each district paying to Central Nine Career Center in each of the three funds (General, Capital Projects, and Transportation)?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How is the amount each district pays to the various funds calculated?</a:t>
            </a:r>
          </a:p>
          <a:p>
            <a:endParaRPr lang="en-US" dirty="0" smtClean="0"/>
          </a:p>
          <a:p>
            <a:r>
              <a:rPr lang="en-US" dirty="0" smtClean="0"/>
              <a:t>How much is each district generating in their General Funds as a result of students at Central Nine Career Center?  How does this number compare with the amount paid?</a:t>
            </a:r>
          </a:p>
          <a:p>
            <a:endParaRPr lang="en-US" dirty="0" smtClean="0"/>
          </a:p>
          <a:p>
            <a:r>
              <a:rPr lang="en-US" dirty="0" smtClean="0"/>
              <a:t>How much would each district generate if they sent their total allocation of students?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much of the total expenditures of each district (General Fund, Capital Projects, Transportation) is going to Central Nine Career Center to operate their programs?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HOW IS THE AMOUNT OF EACH DISTRICT’S BILLING DETERMINED?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57250" lvl="2" indent="0">
              <a:buNone/>
            </a:pPr>
            <a:r>
              <a:rPr lang="en-US" sz="1800" b="1" u="sng" dirty="0"/>
              <a:t>S</a:t>
            </a:r>
            <a:r>
              <a:rPr lang="en-US" sz="1800" b="1" u="sng" dirty="0" smtClean="0"/>
              <a:t>TEP 1:</a:t>
            </a:r>
            <a:r>
              <a:rPr lang="en-US" sz="1800" b="1" dirty="0" smtClean="0"/>
              <a:t>  Central Nine staff prepare a budget of anticipated expenditures for each fund (General, Capital Projects, Transportation).</a:t>
            </a:r>
          </a:p>
          <a:p>
            <a:pPr marL="857250" lvl="2" indent="0">
              <a:buNone/>
            </a:pPr>
            <a:endParaRPr lang="en-US" sz="1800" b="1" dirty="0"/>
          </a:p>
          <a:p>
            <a:pPr marL="857250" lvl="2" indent="0">
              <a:buNone/>
            </a:pPr>
            <a:r>
              <a:rPr lang="en-US" sz="1800" b="1" u="sng" dirty="0" smtClean="0"/>
              <a:t>STEP 2:</a:t>
            </a:r>
            <a:r>
              <a:rPr lang="en-US" sz="1800" b="1" dirty="0" smtClean="0"/>
              <a:t>  The budgets are approved by the Governing Body of Central Nine Career Center.</a:t>
            </a:r>
          </a:p>
          <a:p>
            <a:pPr marL="857250" lvl="2" indent="0">
              <a:buNone/>
            </a:pPr>
            <a:endParaRPr lang="en-US" sz="1800" b="1" dirty="0"/>
          </a:p>
          <a:p>
            <a:pPr marL="857250" lvl="2" indent="0">
              <a:buNone/>
            </a:pPr>
            <a:r>
              <a:rPr lang="en-US" sz="1800" b="1" u="sng" dirty="0" smtClean="0"/>
              <a:t>STEP 3:</a:t>
            </a:r>
            <a:r>
              <a:rPr lang="en-US" sz="1800" b="1" dirty="0" smtClean="0"/>
              <a:t>  The district’s receive their first billing on July 1.  This billing is for 20% of each of the three budgets and is based on the assessed value of each district.  For example, for the 2012-13 school year, Beech Grove Schools had 3.4341% of the total assessed value of all eight member districts.  On July 1, 2012, they were billed for 3.4341% of the total billing.</a:t>
            </a:r>
          </a:p>
          <a:p>
            <a:pPr marL="857250" lvl="2" indent="0">
              <a:buNone/>
            </a:pPr>
            <a:endParaRPr lang="en-US" sz="1800" b="1" dirty="0"/>
          </a:p>
          <a:p>
            <a:pPr marL="857250" lvl="2" indent="0">
              <a:buNone/>
            </a:pPr>
            <a:r>
              <a:rPr lang="en-US" sz="1800" b="1" i="1" dirty="0" smtClean="0"/>
              <a:t>NOTE:  THE FIRST BILLING IS THE BASIC “MEMBERSHIP FEE” REQUIRED OF EACH MEMBER DISTRICT AND IS NOT IMPACTED BY ANTICIPATED OR ACTUAL ENROLLMENT.  IF  A DISTRICT SENDS NO STUDENTS, THEY WOULD STILL BE RESPONSIBLE FOR THIS PAYMENT PER THE ORIGINAL AREA SCHOOL AGREEMENT.</a:t>
            </a:r>
            <a:r>
              <a:rPr lang="en-US" sz="1000" dirty="0"/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1067332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0" y="762000"/>
            <a:ext cx="7309121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u="sng" dirty="0" smtClean="0"/>
              <a:t>STEP 4:</a:t>
            </a:r>
            <a:r>
              <a:rPr lang="en-US" sz="1800" b="1" dirty="0" smtClean="0"/>
              <a:t>  The second billing is on September 1 and is for 25% of the three budgets.  This billing is based on the </a:t>
            </a:r>
            <a:r>
              <a:rPr lang="en-US" sz="1800" b="1" i="1" u="sng" dirty="0" smtClean="0"/>
              <a:t>projected</a:t>
            </a:r>
            <a:r>
              <a:rPr lang="en-US" sz="1800" b="1" dirty="0" smtClean="0"/>
              <a:t> enrollment of Central Nine students for each district.</a:t>
            </a:r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r>
              <a:rPr lang="en-US" sz="1800" b="1" u="sng" dirty="0" smtClean="0"/>
              <a:t>STEP 5:</a:t>
            </a:r>
            <a:r>
              <a:rPr lang="en-US" sz="1800" b="1" dirty="0" smtClean="0"/>
              <a:t>  The third billing is on November 1 and is for 25% of the three budgets.  This billing is based on the </a:t>
            </a:r>
            <a:r>
              <a:rPr lang="en-US" sz="1800" b="1" i="1" u="sng" dirty="0" smtClean="0"/>
              <a:t>actual</a:t>
            </a:r>
            <a:r>
              <a:rPr lang="en-US" sz="1800" b="1" dirty="0" smtClean="0"/>
              <a:t> enrollment of Central Nine students for each district.</a:t>
            </a:r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r>
              <a:rPr lang="en-US" sz="1800" b="1" u="sng" dirty="0" smtClean="0"/>
              <a:t>STEP 6:</a:t>
            </a:r>
            <a:r>
              <a:rPr lang="en-US" sz="1800" b="1" dirty="0" smtClean="0"/>
              <a:t>  The final billing of each school year is on March 1 and is for the final 30% of the three budgets.  This billing is also based on the </a:t>
            </a:r>
            <a:r>
              <a:rPr lang="en-US" sz="1800" b="1" i="1" u="sng" dirty="0" smtClean="0"/>
              <a:t>actual</a:t>
            </a:r>
            <a:r>
              <a:rPr lang="en-US" sz="1800" b="1" dirty="0" smtClean="0"/>
              <a:t> enrollment of Central Nine students for each district.</a:t>
            </a:r>
            <a:endParaRPr lang="en-US" sz="1800" b="1" u="sng" dirty="0" smtClean="0"/>
          </a:p>
        </p:txBody>
      </p:sp>
    </p:spTree>
    <p:extLst>
      <p:ext uri="{BB962C8B-B14F-4D97-AF65-F5344CB8AC3E}">
        <p14:creationId xmlns="" xmlns:p14="http://schemas.microsoft.com/office/powerpoint/2010/main" val="3634869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HOW DO WE DETERMINE THE AMOUNT OF REVENUE EACH DISTRICT RECEIVES AS A RESULT OF THEIR CENTRAL NINE STUDENTS?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One-half of the regular state support per student (they spend ½ of their day at Central Nine).  For all districts, this amount is $4,342 divided by 2 equals $2,171 per student.</a:t>
            </a:r>
          </a:p>
          <a:p>
            <a:r>
              <a:rPr lang="en-US" sz="1800" b="1" u="sng" dirty="0" smtClean="0"/>
              <a:t>PLUS </a:t>
            </a:r>
            <a:r>
              <a:rPr lang="en-US" sz="1800" dirty="0" smtClean="0"/>
              <a:t>the Additional Pupil Count revenue (APC).  Each district receives state funding for each student sent to Central Nine Career Center.  The per-student payment varies from $250 to $450 per student for Central Nine programs.</a:t>
            </a:r>
          </a:p>
          <a:p>
            <a:r>
              <a:rPr lang="en-US" sz="1800" b="1" u="sng" dirty="0" smtClean="0"/>
              <a:t>PLUS</a:t>
            </a:r>
            <a:r>
              <a:rPr lang="en-US" sz="1800" dirty="0" smtClean="0"/>
              <a:t> $150 per student for Area Participation.   This is paid when students from two or more schools are in the same CTE course, a given at Central Nine Career Center.</a:t>
            </a:r>
          </a:p>
          <a:p>
            <a:r>
              <a:rPr lang="en-US" sz="1800" dirty="0" smtClean="0"/>
              <a:t>We total these three amounts to arrive at the revenue generated by each district as a result of their participation at Central Nine Career Center.</a:t>
            </a:r>
          </a:p>
          <a:p>
            <a:pPr marL="0" indent="0">
              <a:buNone/>
            </a:pPr>
            <a:r>
              <a:rPr lang="en-US" sz="1800" dirty="0" smtClean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700459857"/>
              </p:ext>
            </p:extLst>
          </p:nvPr>
        </p:nvGraphicFramePr>
        <p:xfrm>
          <a:off x="444500" y="622300"/>
          <a:ext cx="8255000" cy="5613400"/>
        </p:xfrm>
        <a:graphic>
          <a:graphicData uri="http://schemas.openxmlformats.org/presentationml/2006/ole">
            <p:oleObj spid="_x0000_s1029" name="Worksheet" r:id="rId4" imgW="8254696" imgH="5613193" progId="Excel.Sheet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45619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687013691"/>
              </p:ext>
            </p:extLst>
          </p:nvPr>
        </p:nvGraphicFramePr>
        <p:xfrm>
          <a:off x="444500" y="374650"/>
          <a:ext cx="8255000" cy="6108700"/>
        </p:xfrm>
        <a:graphic>
          <a:graphicData uri="http://schemas.openxmlformats.org/presentationml/2006/ole">
            <p:oleObj spid="_x0000_s2053" name="Worksheet" r:id="rId4" imgW="8254696" imgH="6108475" progId="Excel.Sheet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764105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62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WHAT PORTION OF THE TOTAL BUDGET OF EACH DISTRICT IS SPENT TO SUPPORT THE PROGRAMS OF CENTRAL NINE CAREER CENTER?</a:t>
            </a:r>
            <a:endParaRPr lang="en-US" sz="4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3" y="490538"/>
            <a:ext cx="8142287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640</Words>
  <Application>Microsoft Office PowerPoint</Application>
  <PresentationFormat>On-screen Show (4:3)</PresentationFormat>
  <Paragraphs>56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Worksheet</vt:lpstr>
      <vt:lpstr>CENTRAL NINE CAREER CENTER  QUESTIONS FOR CONSIDERATION FEBRUARY 10, 2014 </vt:lpstr>
      <vt:lpstr>QUESTIONS TO BE ADDRESSED</vt:lpstr>
      <vt:lpstr>HOW IS THE AMOUNT OF EACH DISTRICT’S BILLING DETERMINED?</vt:lpstr>
      <vt:lpstr>Slide 4</vt:lpstr>
      <vt:lpstr>HOW DO WE DETERMINE THE AMOUNT OF REVENUE EACH DISTRICT RECEIVES AS A RESULT OF THEIR CENTRAL NINE STUDENTS?</vt:lpstr>
      <vt:lpstr>Slide 6</vt:lpstr>
      <vt:lpstr>Slide 7</vt:lpstr>
      <vt:lpstr>WHAT PORTION OF THE TOTAL BUDGET OF EACH DISTRICT IS SPENT TO SUPPORT THE PROGRAMS OF CENTRAL NINE CAREER CENTER?</vt:lpstr>
      <vt:lpstr>Slide 9</vt:lpstr>
      <vt:lpstr>“Our business is hamburgers”</vt:lpstr>
      <vt:lpstr>QUESTIONS?</vt:lpstr>
    </vt:vector>
  </TitlesOfParts>
  <Company>MSDWT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NINE CAREER CENTER  QUESTIONS FOR CONSIDERATION DATE</dc:title>
  <dc:creator>User</dc:creator>
  <cp:lastModifiedBy>ls</cp:lastModifiedBy>
  <cp:revision>28</cp:revision>
  <cp:lastPrinted>2014-02-09T13:43:39Z</cp:lastPrinted>
  <dcterms:created xsi:type="dcterms:W3CDTF">2013-07-10T13:29:12Z</dcterms:created>
  <dcterms:modified xsi:type="dcterms:W3CDTF">2014-02-11T17:34:21Z</dcterms:modified>
</cp:coreProperties>
</file>