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Default Extension="emf" ContentType="image/x-emf"/>
  <Default Extension="wmf" ContentType="image/x-wmf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596" r:id="rId2"/>
    <p:sldId id="588" r:id="rId3"/>
    <p:sldId id="566" r:id="rId4"/>
    <p:sldId id="592" r:id="rId5"/>
    <p:sldId id="593" r:id="rId6"/>
    <p:sldId id="553" r:id="rId7"/>
    <p:sldId id="578" r:id="rId8"/>
    <p:sldId id="579" r:id="rId9"/>
    <p:sldId id="563" r:id="rId10"/>
    <p:sldId id="581" r:id="rId11"/>
    <p:sldId id="595" r:id="rId12"/>
    <p:sldId id="471" r:id="rId13"/>
    <p:sldId id="429" r:id="rId14"/>
    <p:sldId id="594" r:id="rId15"/>
  </p:sldIdLst>
  <p:sldSz cx="9144000" cy="6858000" type="screen4x3"/>
  <p:notesSz cx="7010400" cy="9296400"/>
  <p:custDataLst>
    <p:tags r:id="rId18"/>
  </p:custData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E+H Serif" pitchFamily="2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E+H Serif" pitchFamily="2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E+H Serif" pitchFamily="2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E+H Serif" pitchFamily="2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E+H Serif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E+H Serif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E+H Serif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E+H Serif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E+H Serif" pitchFamily="2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A8005C"/>
    <a:srgbClr val="486E4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8339" autoAdjust="0"/>
    <p:restoredTop sz="94641" autoAdjust="0"/>
  </p:normalViewPr>
  <p:slideViewPr>
    <p:cSldViewPr snapToGrid="0">
      <p:cViewPr varScale="1">
        <p:scale>
          <a:sx n="110" d="100"/>
          <a:sy n="110" d="100"/>
        </p:scale>
        <p:origin x="-1644" y="-84"/>
      </p:cViewPr>
      <p:guideLst>
        <p:guide orient="horz" pos="845"/>
        <p:guide orient="horz" pos="3838"/>
        <p:guide pos="5556"/>
        <p:guide pos="52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90" d="100"/>
          <a:sy n="90" d="100"/>
        </p:scale>
        <p:origin x="-3744" y="-96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185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2"/>
          </p:nvPr>
        </p:nvSpPr>
        <p:spPr>
          <a:xfrm>
            <a:off x="0" y="8829573"/>
            <a:ext cx="3037185" cy="4653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quarter" idx="1"/>
          </p:nvPr>
        </p:nvSpPr>
        <p:spPr>
          <a:xfrm>
            <a:off x="3971579" y="0"/>
            <a:ext cx="3037185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AB45C9-81B3-4A94-8767-58F068DAE020}" type="datetimeFigureOut">
              <a:rPr lang="en-US" smtClean="0"/>
              <a:pPr/>
              <a:t>4/8/2014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3"/>
          </p:nvPr>
        </p:nvSpPr>
        <p:spPr>
          <a:xfrm>
            <a:off x="3971579" y="8829573"/>
            <a:ext cx="3037185" cy="4653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109B46-CBCC-4BDD-A65B-1107FD00FF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378160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185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lide Image Placeholder 2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>
          <a:xfrm>
            <a:off x="0" y="8829573"/>
            <a:ext cx="3037185" cy="4653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>
          <a:xfrm>
            <a:off x="3971579" y="8829573"/>
            <a:ext cx="3037185" cy="4653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E303EA-09C3-495B-8565-6524796C22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3"/>
          </p:nvPr>
        </p:nvSpPr>
        <p:spPr>
          <a:xfrm>
            <a:off x="700386" y="4415530"/>
            <a:ext cx="5609629" cy="418360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idx="1"/>
          </p:nvPr>
        </p:nvSpPr>
        <p:spPr>
          <a:xfrm>
            <a:off x="3971579" y="0"/>
            <a:ext cx="3037185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05D29C-7523-4ABE-8CB4-FD5FDA2414D8}" type="datetimeFigureOut">
              <a:rPr lang="en-US" smtClean="0"/>
              <a:pPr/>
              <a:t>4/8/2014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86378672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E+H Serif" pitchFamily="18" charset="0"/>
        <a:ea typeface="+mn-ea"/>
        <a:cs typeface="+mn-cs"/>
      </a:defRPr>
    </a:lvl1pPr>
    <a:lvl2pPr marL="361950" indent="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E+H Serif" pitchFamily="2" charset="0"/>
        <a:ea typeface="+mn-ea"/>
        <a:cs typeface="+mn-cs"/>
      </a:defRPr>
    </a:lvl2pPr>
    <a:lvl3pPr marL="712788" indent="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E+H Serif" pitchFamily="2" charset="0"/>
        <a:ea typeface="+mn-ea"/>
        <a:cs typeface="+mn-cs"/>
      </a:defRPr>
    </a:lvl3pPr>
    <a:lvl4pPr marL="1073150" indent="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E+H Serif" pitchFamily="2" charset="0"/>
        <a:ea typeface="+mn-ea"/>
        <a:cs typeface="+mn-cs"/>
      </a:defRPr>
    </a:lvl4pPr>
    <a:lvl5pPr marL="1435100" indent="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E+H Serif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6E303EA-09C3-495B-8565-6524796C22F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DAB60EAA-6C21-4032-BFD0-CC7B1C16B36A}" type="datetime1">
              <a:rPr lang="en-US" smtClean="0"/>
              <a:pPr/>
              <a:t>4/8/2014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16431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2Q 2013 All Employee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6E303EA-09C3-495B-8565-6524796C22F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7D5080A4-B439-4A60-AF64-8EC749AC18EF}" type="datetime1">
              <a:rPr lang="en-US" smtClean="0"/>
              <a:pPr/>
              <a:t>4/8/2014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870282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405089" y="8958240"/>
            <a:ext cx="209753" cy="229631"/>
          </a:xfrm>
          <a:ln/>
        </p:spPr>
        <p:txBody>
          <a:bodyPr/>
          <a:lstStyle/>
          <a:p>
            <a:fld id="{5E9C0476-6416-4699-A557-69D3BF7FD812}" type="slidenum">
              <a:rPr lang="de-DE"/>
              <a:pPr/>
              <a:t>13</a:t>
            </a:fld>
            <a:endParaRPr lang="de-DE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DBACD4AB-17C6-4C29-895D-5977EF5FC7DE}" type="datetime1">
              <a:rPr lang="de-DE"/>
              <a:pPr/>
              <a:t>08.04.2014</a:t>
            </a:fld>
            <a:endParaRPr lang="de-DE"/>
          </a:p>
        </p:txBody>
      </p:sp>
      <p:sp>
        <p:nvSpPr>
          <p:cNvPr id="2393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50875" y="3592513"/>
            <a:ext cx="5780088" cy="4333875"/>
          </a:xfrm>
          <a:ln/>
        </p:spPr>
      </p:sp>
      <p:sp>
        <p:nvSpPr>
          <p:cNvPr id="2393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037" y="686241"/>
            <a:ext cx="6425678" cy="2683706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E+H Title Slide" preserve="1" userDrawn="1">
  <p:cSld name="E+H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xtTitle"/>
          <p:cNvSpPr>
            <a:spLocks noGrp="1"/>
          </p:cNvSpPr>
          <p:nvPr>
            <p:ph type="ctrTitle"/>
          </p:nvPr>
        </p:nvSpPr>
        <p:spPr>
          <a:xfrm>
            <a:off x="827999" y="619648"/>
            <a:ext cx="7992151" cy="666849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400" b="1" dirty="0">
                <a:solidFill>
                  <a:srgbClr val="A8005C"/>
                </a:solidFill>
                <a:latin typeface="E+H Serif" pitchFamily="18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xtSubtitle"/>
          <p:cNvSpPr>
            <a:spLocks noGrp="1"/>
          </p:cNvSpPr>
          <p:nvPr>
            <p:ph type="subTitle" idx="1"/>
          </p:nvPr>
        </p:nvSpPr>
        <p:spPr>
          <a:xfrm>
            <a:off x="827998" y="1340768"/>
            <a:ext cx="7992151" cy="72008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lnSpc>
                <a:spcPct val="106000"/>
              </a:lnSpc>
              <a:spcBef>
                <a:spcPts val="0"/>
              </a:spcBef>
              <a:spcAft>
                <a:spcPct val="0"/>
              </a:spcAft>
              <a:buClr>
                <a:srgbClr val="0088FF"/>
              </a:buClr>
              <a:buFont typeface="Wingdings" pitchFamily="2" charset="2"/>
              <a:buNone/>
              <a:defRPr lang="en-US" sz="2000" smtClean="0">
                <a:solidFill>
                  <a:srgbClr val="000000"/>
                </a:solidFill>
                <a:latin typeface="E+H Serif" pitchFamily="18" charset="0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2" name="shLine"/>
          <p:cNvSpPr>
            <a:spLocks noChangeShapeType="1"/>
          </p:cNvSpPr>
          <p:nvPr userDrawn="1"/>
        </p:nvSpPr>
        <p:spPr bwMode="gray">
          <a:xfrm flipV="1">
            <a:off x="827088" y="432000"/>
            <a:ext cx="79930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  <a:latin typeface="E+H Serif" pitchFamily="18" charset="0"/>
            </a:endParaRPr>
          </a:p>
        </p:txBody>
      </p:sp>
      <p:sp>
        <p:nvSpPr>
          <p:cNvPr id="14" name="shBlueMargin"/>
          <p:cNvSpPr>
            <a:spLocks noChangeArrowheads="1"/>
          </p:cNvSpPr>
          <p:nvPr userDrawn="1"/>
        </p:nvSpPr>
        <p:spPr bwMode="auto">
          <a:xfrm>
            <a:off x="-1" y="0"/>
            <a:ext cx="252000" cy="6264000"/>
          </a:xfrm>
          <a:prstGeom prst="rect">
            <a:avLst/>
          </a:prstGeom>
          <a:solidFill>
            <a:srgbClr val="009EE3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dirty="0">
              <a:latin typeface="E+H Serif" pitchFamily="18" charset="0"/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51998" y="2448000"/>
            <a:ext cx="8892001" cy="3816000"/>
          </a:xfrm>
        </p:spPr>
        <p:txBody>
          <a:bodyPr tIns="1440000"/>
          <a:lstStyle>
            <a:lvl1pPr marL="0" indent="0" algn="ctr">
              <a:buFontTx/>
              <a:buNone/>
              <a:defRPr>
                <a:latin typeface="E+H Serif" pitchFamily="18" charset="0"/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9" name="txtDate"/>
          <p:cNvSpPr>
            <a:spLocks noChangeArrowheads="1"/>
          </p:cNvSpPr>
          <p:nvPr userDrawn="1"/>
        </p:nvSpPr>
        <p:spPr bwMode="auto">
          <a:xfrm>
            <a:off x="3244577" y="6451599"/>
            <a:ext cx="874713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noAutofit/>
          </a:bodyPr>
          <a:lstStyle/>
          <a:p>
            <a:r>
              <a:rPr lang="en-US" sz="1200" noProof="1" smtClean="0">
                <a:solidFill>
                  <a:srgbClr val="000000"/>
                </a:solidFill>
                <a:latin typeface="E+H Serif" pitchFamily="18" charset="0"/>
              </a:rPr>
              <a:t>02/07/2014</a:t>
            </a:r>
            <a:endParaRPr lang="en-US" sz="1200" noProof="1">
              <a:solidFill>
                <a:srgbClr val="000000"/>
              </a:solidFill>
              <a:latin typeface="E+H Serif" pitchFamily="18" charset="0"/>
            </a:endParaRPr>
          </a:p>
        </p:txBody>
      </p:sp>
      <p:sp>
        <p:nvSpPr>
          <p:cNvPr id="13" name="txtTitleHeader"/>
          <p:cNvSpPr>
            <a:spLocks noChangeArrowheads="1"/>
          </p:cNvSpPr>
          <p:nvPr userDrawn="1"/>
        </p:nvSpPr>
        <p:spPr bwMode="auto">
          <a:xfrm>
            <a:off x="827998" y="194736"/>
            <a:ext cx="7992151" cy="180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>
              <a:tabLst>
                <a:tab pos="3779838" algn="l"/>
                <a:tab pos="7980363" algn="r"/>
              </a:tabLst>
            </a:pPr>
            <a:endParaRPr lang="en-US" sz="1200" noProof="1">
              <a:solidFill>
                <a:srgbClr val="000000"/>
              </a:solidFill>
              <a:latin typeface="E+H Serif" pitchFamily="18" charset="0"/>
            </a:endParaRPr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5"/>
          </p:nvPr>
        </p:nvSpPr>
        <p:spPr>
          <a:xfrm>
            <a:off x="4666490" y="6451599"/>
            <a:ext cx="571500" cy="180000"/>
          </a:xfrm>
        </p:spPr>
        <p:txBody>
          <a:bodyPr/>
          <a:lstStyle/>
          <a:p>
            <a:r>
              <a:rPr lang="en-US" dirty="0" smtClean="0"/>
              <a:t>SC USA</a:t>
            </a:r>
            <a:endParaRPr lang="en-US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6"/>
          </p:nvPr>
        </p:nvSpPr>
        <p:spPr>
          <a:xfrm>
            <a:off x="2125877" y="6451599"/>
            <a:ext cx="571500" cy="180000"/>
          </a:xfrm>
        </p:spPr>
        <p:txBody>
          <a:bodyPr/>
          <a:lstStyle/>
          <a:p>
            <a:r>
              <a:rPr lang="en-US" smtClean="0"/>
              <a:t>Slide </a:t>
            </a:r>
            <a:fld id="{C0DE602B-EE30-4CBC-A4D7-C7DD0E87132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6" name="img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62775" y="6378575"/>
            <a:ext cx="1854200" cy="376258"/>
          </a:xfrm>
          <a:prstGeom prst="rect">
            <a:avLst/>
          </a:prstGeom>
        </p:spPr>
      </p:pic>
      <p:sp>
        <p:nvSpPr>
          <p:cNvPr id="27" name="txtClassification"/>
          <p:cNvSpPr txBox="1"/>
          <p:nvPr userDrawn="1"/>
        </p:nvSpPr>
        <p:spPr>
          <a:xfrm>
            <a:off x="827789" y="6451600"/>
            <a:ext cx="750888" cy="184666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200" b="0" i="0" u="none" cap="all" baseline="0" dirty="0" smtClean="0">
                <a:solidFill>
                  <a:srgbClr val="A8005C"/>
                </a:solidFill>
                <a:latin typeface="E+H Serif"/>
              </a:rPr>
              <a:t>Internal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+H Title Only" type="titleOnly" preserve="1">
  <p:cSld name="E+H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xt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1Q 2014 SC USA All Employee Meeting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SC USA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F6172EC4-CAD3-4D03-9EF3-E6A28E1104A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+H Blank" type="blank" preserve="1">
  <p:cSld name="E+H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xtPresentationTitl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E+H Serif" pitchFamily="18" charset="0"/>
              </a:defRPr>
            </a:lvl1pPr>
          </a:lstStyle>
          <a:p>
            <a:r>
              <a:rPr lang="en-US" smtClean="0"/>
              <a:t>1Q 2014 SC USA All Employee Meeting</a:t>
            </a:r>
            <a:endParaRPr lang="en-US" dirty="0"/>
          </a:p>
        </p:txBody>
      </p:sp>
      <p:sp>
        <p:nvSpPr>
          <p:cNvPr id="5" name="Hider"/>
          <p:cNvSpPr/>
          <p:nvPr userDrawn="1">
            <p:custDataLst>
              <p:tags r:id="rId1"/>
            </p:custDataLst>
          </p:nvPr>
        </p:nvSpPr>
        <p:spPr bwMode="white">
          <a:xfrm>
            <a:off x="723014" y="964019"/>
            <a:ext cx="8158716" cy="14176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rgbClr val="000000"/>
              </a:solidFill>
              <a:latin typeface="E+H Serif" pitchFamily="18" charset="0"/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SC USA</a:t>
            </a:r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6B06E603-318E-4AB8-8FE5-B56BD04DCE2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+H Title and Chart" preserve="1" userDrawn="1">
  <p:cSld name="E+H 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xtContent"/>
          <p:cNvSpPr>
            <a:spLocks noGrp="1"/>
          </p:cNvSpPr>
          <p:nvPr>
            <p:ph type="chart" idx="1"/>
          </p:nvPr>
        </p:nvSpPr>
        <p:spPr>
          <a:xfrm>
            <a:off x="828000" y="1341439"/>
            <a:ext cx="7992150" cy="475138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Click icon to add chart</a:t>
            </a:r>
            <a:endParaRPr lang="en-US" dirty="0"/>
          </a:p>
        </p:txBody>
      </p:sp>
      <p:sp>
        <p:nvSpPr>
          <p:cNvPr id="10" name="txt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1Q 2014 SC USA All Employee Meeting</a:t>
            </a:r>
            <a:endParaRPr 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SC USA</a:t>
            </a:r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8AA21A91-B8EE-45B0-9AD7-C89A317306F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+H Title and Table" preserve="1" userDrawn="1">
  <p:cSld name="E+H 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xtContent"/>
          <p:cNvSpPr>
            <a:spLocks noGrp="1"/>
          </p:cNvSpPr>
          <p:nvPr>
            <p:ph type="tbl" idx="1"/>
          </p:nvPr>
        </p:nvSpPr>
        <p:spPr>
          <a:xfrm>
            <a:off x="828000" y="1341439"/>
            <a:ext cx="7992150" cy="475138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table</a:t>
            </a:r>
            <a:endParaRPr lang="en-US" dirty="0"/>
          </a:p>
        </p:txBody>
      </p:sp>
      <p:sp>
        <p:nvSpPr>
          <p:cNvPr id="7" name="txt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1Q 2014 SC USA All Employee Meeting</a:t>
            </a:r>
            <a:endParaRPr 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SC USA</a:t>
            </a:r>
            <a:endParaRPr lang="en-US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366F5229-253F-4A11-B7D8-2394639218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+H Title and Bullet" preserve="1" userDrawn="1">
  <p:cSld name="E+H Title and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1Q 2014 SC USA All Employee Meeting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0F2AA3E2-A5E8-4EBF-9958-AB4CA598FF7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828000" y="1340768"/>
            <a:ext cx="7973999" cy="475205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E+H Title Slide 2" preserve="1" userDrawn="1">
  <p:cSld name="E+H 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xtTitle"/>
          <p:cNvSpPr>
            <a:spLocks noGrp="1"/>
          </p:cNvSpPr>
          <p:nvPr>
            <p:ph type="ctrTitle"/>
          </p:nvPr>
        </p:nvSpPr>
        <p:spPr>
          <a:xfrm>
            <a:off x="828000" y="619648"/>
            <a:ext cx="7992150" cy="666849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400" b="1" baseline="0" dirty="0">
                <a:solidFill>
                  <a:srgbClr val="A8005C"/>
                </a:solidFill>
                <a:latin typeface="E+H Serif" pitchFamily="18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66490" y="6451600"/>
            <a:ext cx="571500" cy="180000"/>
          </a:xfrm>
        </p:spPr>
        <p:txBody>
          <a:bodyPr/>
          <a:lstStyle>
            <a:lvl1pPr>
              <a:defRPr>
                <a:solidFill>
                  <a:srgbClr val="000000"/>
                </a:solidFill>
                <a:latin typeface="E+H Serif" pitchFamily="18" charset="0"/>
              </a:defRPr>
            </a:lvl1pPr>
          </a:lstStyle>
          <a:p>
            <a:r>
              <a:rPr lang="en-US" dirty="0" smtClean="0"/>
              <a:t>SC USA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125877" y="6451600"/>
            <a:ext cx="571500" cy="180000"/>
          </a:xfrm>
        </p:spPr>
        <p:txBody>
          <a:bodyPr/>
          <a:lstStyle>
            <a:lvl1pPr>
              <a:defRPr>
                <a:solidFill>
                  <a:srgbClr val="000000"/>
                </a:solidFill>
                <a:latin typeface="E+H Serif" pitchFamily="18" charset="0"/>
              </a:defRPr>
            </a:lvl1pPr>
          </a:lstStyle>
          <a:p>
            <a:r>
              <a:rPr lang="en-US" smtClean="0"/>
              <a:t>Slide </a:t>
            </a:r>
            <a:fld id="{81D25C7C-D898-47BD-803B-EFC72E1014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shBlueMargin"/>
          <p:cNvSpPr>
            <a:spLocks noChangeArrowheads="1"/>
          </p:cNvSpPr>
          <p:nvPr userDrawn="1"/>
        </p:nvSpPr>
        <p:spPr bwMode="auto">
          <a:xfrm>
            <a:off x="-1" y="0"/>
            <a:ext cx="252000" cy="6264000"/>
          </a:xfrm>
          <a:prstGeom prst="rect">
            <a:avLst/>
          </a:prstGeom>
          <a:solidFill>
            <a:srgbClr val="009EE3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dirty="0">
              <a:latin typeface="E+H Serif" pitchFamily="18" charset="0"/>
            </a:endParaRPr>
          </a:p>
        </p:txBody>
      </p:sp>
      <p:sp>
        <p:nvSpPr>
          <p:cNvPr id="1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232837" y="2448000"/>
            <a:ext cx="6911161" cy="3816000"/>
          </a:xfrm>
        </p:spPr>
        <p:txBody>
          <a:bodyPr tIns="1440000"/>
          <a:lstStyle>
            <a:lvl1pPr marL="0" indent="0" algn="ctr">
              <a:buFontTx/>
              <a:buNone/>
              <a:defRPr>
                <a:latin typeface="E+H Serif" pitchFamily="18" charset="0"/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8" name="shLeftMarginBg"/>
          <p:cNvSpPr/>
          <p:nvPr userDrawn="1"/>
        </p:nvSpPr>
        <p:spPr>
          <a:xfrm>
            <a:off x="251998" y="2447999"/>
            <a:ext cx="1980839" cy="3816000"/>
          </a:xfrm>
          <a:prstGeom prst="rect">
            <a:avLst/>
          </a:prstGeom>
          <a:solidFill>
            <a:srgbClr val="C3CE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err="1" smtClean="0">
              <a:solidFill>
                <a:srgbClr val="000000"/>
              </a:solidFill>
              <a:latin typeface="E+H Serif" pitchFamily="18" charset="0"/>
            </a:endParaRPr>
          </a:p>
        </p:txBody>
      </p:sp>
      <p:sp>
        <p:nvSpPr>
          <p:cNvPr id="23" name="txtDate"/>
          <p:cNvSpPr>
            <a:spLocks noChangeArrowheads="1"/>
          </p:cNvSpPr>
          <p:nvPr userDrawn="1"/>
        </p:nvSpPr>
        <p:spPr bwMode="auto">
          <a:xfrm>
            <a:off x="3244577" y="6451600"/>
            <a:ext cx="874713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noAutofit/>
          </a:bodyPr>
          <a:lstStyle/>
          <a:p>
            <a:r>
              <a:rPr lang="en-US" sz="1200" noProof="1" smtClean="0">
                <a:solidFill>
                  <a:srgbClr val="000000"/>
                </a:solidFill>
                <a:latin typeface="E+H Serif" pitchFamily="18" charset="0"/>
              </a:rPr>
              <a:t>02/07/2014</a:t>
            </a:r>
            <a:endParaRPr lang="en-US" sz="1200" noProof="1">
              <a:solidFill>
                <a:srgbClr val="000000"/>
              </a:solidFill>
              <a:latin typeface="E+H Serif" pitchFamily="18" charset="0"/>
            </a:endParaRPr>
          </a:p>
        </p:txBody>
      </p:sp>
      <p:sp>
        <p:nvSpPr>
          <p:cNvPr id="13" name="txtSubtitle"/>
          <p:cNvSpPr>
            <a:spLocks noGrp="1"/>
          </p:cNvSpPr>
          <p:nvPr>
            <p:ph type="subTitle" idx="1"/>
          </p:nvPr>
        </p:nvSpPr>
        <p:spPr>
          <a:xfrm>
            <a:off x="827998" y="1340768"/>
            <a:ext cx="7992151" cy="72008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lnSpc>
                <a:spcPct val="106000"/>
              </a:lnSpc>
              <a:spcBef>
                <a:spcPts val="0"/>
              </a:spcBef>
              <a:spcAft>
                <a:spcPct val="0"/>
              </a:spcAft>
              <a:buClr>
                <a:srgbClr val="0088FF"/>
              </a:buClr>
              <a:buFont typeface="Wingdings" pitchFamily="2" charset="2"/>
              <a:buNone/>
              <a:defRPr lang="en-US" sz="2000" smtClean="0">
                <a:solidFill>
                  <a:srgbClr val="000000"/>
                </a:solidFill>
                <a:latin typeface="E+H Serif" pitchFamily="18" charset="0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6" name="shLine"/>
          <p:cNvSpPr>
            <a:spLocks noChangeShapeType="1"/>
          </p:cNvSpPr>
          <p:nvPr userDrawn="1"/>
        </p:nvSpPr>
        <p:spPr bwMode="gray">
          <a:xfrm flipV="1">
            <a:off x="827088" y="432000"/>
            <a:ext cx="79930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  <a:latin typeface="E+H Serif" pitchFamily="18" charset="0"/>
            </a:endParaRPr>
          </a:p>
        </p:txBody>
      </p:sp>
      <p:sp>
        <p:nvSpPr>
          <p:cNvPr id="17" name="txtTitleHeader"/>
          <p:cNvSpPr>
            <a:spLocks noChangeArrowheads="1"/>
          </p:cNvSpPr>
          <p:nvPr userDrawn="1"/>
        </p:nvSpPr>
        <p:spPr bwMode="auto">
          <a:xfrm>
            <a:off x="827998" y="194736"/>
            <a:ext cx="7992151" cy="180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>
              <a:tabLst>
                <a:tab pos="3779838" algn="l"/>
                <a:tab pos="7980363" algn="r"/>
              </a:tabLst>
            </a:pPr>
            <a:r>
              <a:rPr lang="en-US" sz="1200" noProof="1" smtClean="0">
                <a:solidFill>
                  <a:srgbClr val="000000"/>
                </a:solidFill>
                <a:latin typeface="E+H Serif" pitchFamily="18" charset="0"/>
              </a:rPr>
              <a:t>Products	Solutions	Services</a:t>
            </a:r>
            <a:endParaRPr lang="en-US" sz="1200" noProof="1">
              <a:solidFill>
                <a:srgbClr val="000000"/>
              </a:solidFill>
              <a:latin typeface="E+H Serif" pitchFamily="18" charset="0"/>
            </a:endParaRPr>
          </a:p>
        </p:txBody>
      </p:sp>
      <p:pic>
        <p:nvPicPr>
          <p:cNvPr id="27" name="img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62775" y="6378575"/>
            <a:ext cx="1854200" cy="376258"/>
          </a:xfrm>
          <a:prstGeom prst="rect">
            <a:avLst/>
          </a:prstGeom>
        </p:spPr>
      </p:pic>
      <p:sp>
        <p:nvSpPr>
          <p:cNvPr id="28" name="txtClassification"/>
          <p:cNvSpPr txBox="1"/>
          <p:nvPr userDrawn="1"/>
        </p:nvSpPr>
        <p:spPr>
          <a:xfrm>
            <a:off x="827789" y="6451600"/>
            <a:ext cx="750888" cy="184666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200" b="0" i="0" u="none" cap="all" baseline="0" dirty="0" smtClean="0">
                <a:solidFill>
                  <a:srgbClr val="A8005C"/>
                </a:solidFill>
                <a:latin typeface="E+H Serif"/>
              </a:rPr>
              <a:t>Internal</a:t>
            </a:r>
          </a:p>
        </p:txBody>
      </p:sp>
    </p:spTree>
    <p:extLst>
      <p:ext uri="{BB962C8B-B14F-4D97-AF65-F5344CB8AC3E}">
        <p14:creationId xmlns:p14="http://schemas.microsoft.com/office/powerpoint/2010/main" xmlns="" val="324217320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+H Section Header" preserve="1" userDrawn="1">
  <p:cSld name="E+H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27999" y="194736"/>
            <a:ext cx="7992152" cy="180000"/>
          </a:xfrm>
        </p:spPr>
        <p:txBody>
          <a:bodyPr/>
          <a:lstStyle>
            <a:lvl1pPr>
              <a:defRPr>
                <a:latin typeface="E+H Serif" pitchFamily="18" charset="0"/>
              </a:defRPr>
            </a:lvl1pPr>
          </a:lstStyle>
          <a:p>
            <a:r>
              <a:rPr lang="en-US" smtClean="0"/>
              <a:t>1Q 2014 SC USA All Employee Meeting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827584" y="2780928"/>
            <a:ext cx="7992888" cy="3312368"/>
          </a:xfrm>
        </p:spPr>
        <p:txBody>
          <a:bodyPr>
            <a:noAutofit/>
          </a:bodyPr>
          <a:lstStyle>
            <a:lvl1pPr marL="269875" indent="-269875">
              <a:lnSpc>
                <a:spcPct val="110000"/>
              </a:lnSpc>
              <a:spcBef>
                <a:spcPts val="0"/>
              </a:spcBef>
              <a:buClr>
                <a:srgbClr val="007CAA"/>
              </a:buClr>
              <a:buFont typeface="E+H Serif" pitchFamily="18" charset="0"/>
              <a:buChar char="•"/>
              <a:defRPr sz="2000">
                <a:latin typeface="E+H Serif" pitchFamily="18" charset="0"/>
              </a:defRPr>
            </a:lvl1pPr>
            <a:lvl2pPr>
              <a:spcBef>
                <a:spcPts val="0"/>
              </a:spcBef>
              <a:defRPr sz="1800">
                <a:latin typeface="E+H Serif" pitchFamily="18" charset="0"/>
              </a:defRPr>
            </a:lvl2pPr>
            <a:lvl3pPr>
              <a:spcBef>
                <a:spcPts val="0"/>
              </a:spcBef>
              <a:defRPr sz="1400">
                <a:latin typeface="E+H Serif" pitchFamily="18" charset="0"/>
              </a:defRPr>
            </a:lvl3pPr>
            <a:lvl4pPr>
              <a:spcBef>
                <a:spcPts val="0"/>
              </a:spcBef>
              <a:defRPr sz="1400">
                <a:latin typeface="E+H Serif" pitchFamily="18" charset="0"/>
              </a:defRPr>
            </a:lvl4pPr>
            <a:lvl5pPr>
              <a:spcBef>
                <a:spcPts val="0"/>
              </a:spcBef>
              <a:defRPr sz="1400">
                <a:latin typeface="E+H Serif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4"/>
          </p:nvPr>
        </p:nvSpPr>
        <p:spPr>
          <a:xfrm>
            <a:off x="4666490" y="6451599"/>
            <a:ext cx="571500" cy="180000"/>
          </a:xfrm>
        </p:spPr>
        <p:txBody>
          <a:bodyPr/>
          <a:lstStyle/>
          <a:p>
            <a:r>
              <a:rPr lang="en-US" dirty="0" smtClean="0"/>
              <a:t>SC USA</a:t>
            </a:r>
            <a:endParaRPr lang="en-US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5"/>
          </p:nvPr>
        </p:nvSpPr>
        <p:spPr>
          <a:xfrm>
            <a:off x="2125877" y="6451599"/>
            <a:ext cx="571500" cy="180000"/>
          </a:xfrm>
        </p:spPr>
        <p:txBody>
          <a:bodyPr/>
          <a:lstStyle/>
          <a:p>
            <a:r>
              <a:rPr lang="en-US" smtClean="0"/>
              <a:t>Slide </a:t>
            </a:r>
            <a:fld id="{B536FFD4-0668-4382-82F4-B127CEF2078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27999" y="620687"/>
            <a:ext cx="7992152" cy="36004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xtSubtitle"/>
          <p:cNvSpPr>
            <a:spLocks noGrp="1"/>
          </p:cNvSpPr>
          <p:nvPr>
            <p:ph type="subTitle" idx="1"/>
          </p:nvPr>
        </p:nvSpPr>
        <p:spPr>
          <a:xfrm>
            <a:off x="827999" y="1340768"/>
            <a:ext cx="7992152" cy="108012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lnSpc>
                <a:spcPct val="106000"/>
              </a:lnSpc>
              <a:spcBef>
                <a:spcPts val="0"/>
              </a:spcBef>
              <a:spcAft>
                <a:spcPct val="0"/>
              </a:spcAft>
              <a:buClr>
                <a:srgbClr val="0088FF"/>
              </a:buClr>
              <a:buFont typeface="Wingdings" pitchFamily="2" charset="2"/>
              <a:buNone/>
              <a:defRPr lang="en-US" sz="2000" smtClean="0">
                <a:solidFill>
                  <a:srgbClr val="000000"/>
                </a:solidFill>
                <a:latin typeface="E+H Serif" pitchFamily="18" charset="0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22" name="img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62775" y="6378575"/>
            <a:ext cx="1854200" cy="376258"/>
          </a:xfrm>
          <a:prstGeom prst="rect">
            <a:avLst/>
          </a:prstGeom>
        </p:spPr>
      </p:pic>
      <p:sp>
        <p:nvSpPr>
          <p:cNvPr id="23" name="txtClassification"/>
          <p:cNvSpPr txBox="1"/>
          <p:nvPr userDrawn="1"/>
        </p:nvSpPr>
        <p:spPr>
          <a:xfrm>
            <a:off x="827789" y="6451600"/>
            <a:ext cx="750888" cy="184666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200" b="0" i="0" u="none" cap="all" baseline="0" dirty="0" smtClean="0">
                <a:solidFill>
                  <a:srgbClr val="A8005C"/>
                </a:solidFill>
                <a:latin typeface="E+H Serif"/>
              </a:rPr>
              <a:t>Internal</a:t>
            </a:r>
          </a:p>
        </p:txBody>
      </p:sp>
    </p:spTree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+H Title and Text" preserve="1" userDrawn="1">
  <p:cSld name="E+H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xt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xtContent"/>
          <p:cNvSpPr>
            <a:spLocks noGrp="1"/>
          </p:cNvSpPr>
          <p:nvPr>
            <p:ph type="body" sz="quarter" idx="13"/>
          </p:nvPr>
        </p:nvSpPr>
        <p:spPr>
          <a:xfrm>
            <a:off x="828000" y="1341439"/>
            <a:ext cx="7992150" cy="4751386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360363" indent="3175">
              <a:buFontTx/>
              <a:buNone/>
              <a:defRPr/>
            </a:lvl2pPr>
            <a:lvl3pPr marL="714375" indent="3175">
              <a:buFontTx/>
              <a:buNone/>
              <a:defRPr/>
            </a:lvl3pPr>
            <a:lvl4pPr marL="1074738" indent="0">
              <a:buFontTx/>
              <a:buNone/>
              <a:tabLst/>
              <a:defRPr/>
            </a:lvl4pPr>
            <a:lvl5pPr marL="1436688" indent="-3175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1Q 2014 SC USA All Employee Meeting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 smtClean="0"/>
              <a:t>SC USA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08D636A7-5FA3-43D5-B475-E3E4EBE6775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+H Title and Content" type="obj" preserve="1">
  <p:cSld name="E+H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xt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xtContent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1Q 2014 SC USA All Employee Meeting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SC USA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DC6C33F2-36B5-4586-8C1C-DE871C96223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+H Two Bullet" preserve="1" userDrawn="1">
  <p:cSld name="E+H Two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xt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xtContent"/>
          <p:cNvSpPr>
            <a:spLocks noGrp="1"/>
          </p:cNvSpPr>
          <p:nvPr>
            <p:ph type="body" sz="quarter" idx="13"/>
          </p:nvPr>
        </p:nvSpPr>
        <p:spPr>
          <a:xfrm>
            <a:off x="827998" y="1341438"/>
            <a:ext cx="3888017" cy="475138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xtContent2"/>
          <p:cNvSpPr>
            <a:spLocks noGrp="1"/>
          </p:cNvSpPr>
          <p:nvPr>
            <p:ph type="body" sz="quarter" idx="14"/>
          </p:nvPr>
        </p:nvSpPr>
        <p:spPr>
          <a:xfrm>
            <a:off x="4932040" y="1341438"/>
            <a:ext cx="3888110" cy="475138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smtClean="0"/>
              <a:t>1Q 2014 SC USA All Employee Meeting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smtClean="0"/>
              <a:t>SC USA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5F7E42EF-95A2-4CFC-97B4-EE432D8FB24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+H Two Text" preserve="1" userDrawn="1">
  <p:cSld name="E+H Tw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xt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xtContent"/>
          <p:cNvSpPr>
            <a:spLocks noGrp="1"/>
          </p:cNvSpPr>
          <p:nvPr>
            <p:ph type="body" sz="quarter" idx="13"/>
          </p:nvPr>
        </p:nvSpPr>
        <p:spPr>
          <a:xfrm>
            <a:off x="827998" y="1341438"/>
            <a:ext cx="3888017" cy="4751387"/>
          </a:xfrm>
        </p:spPr>
        <p:txBody>
          <a:bodyPr/>
          <a:lstStyle>
            <a:lvl1pPr marL="0" indent="0">
              <a:buNone/>
              <a:defRPr/>
            </a:lvl1pPr>
            <a:lvl2pPr marL="360363" indent="3175">
              <a:buNone/>
              <a:defRPr/>
            </a:lvl2pPr>
            <a:lvl3pPr marL="714375" indent="3175">
              <a:buNone/>
              <a:defRPr/>
            </a:lvl3pPr>
            <a:lvl4pPr marL="1076325" indent="4763">
              <a:buNone/>
              <a:defRPr/>
            </a:lvl4pPr>
            <a:lvl5pPr marL="1436688" indent="-3175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xtContent2"/>
          <p:cNvSpPr>
            <a:spLocks noGrp="1"/>
          </p:cNvSpPr>
          <p:nvPr>
            <p:ph type="body" sz="quarter" idx="14"/>
          </p:nvPr>
        </p:nvSpPr>
        <p:spPr>
          <a:xfrm>
            <a:off x="4932040" y="1341439"/>
            <a:ext cx="3888110" cy="4751387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360363" indent="3175">
              <a:buFontTx/>
              <a:buNone/>
              <a:defRPr/>
            </a:lvl2pPr>
            <a:lvl3pPr marL="714375" indent="3175">
              <a:buFontTx/>
              <a:buNone/>
              <a:defRPr/>
            </a:lvl3pPr>
            <a:lvl4pPr marL="1076325" indent="-1588">
              <a:buFontTx/>
              <a:buNone/>
              <a:defRPr/>
            </a:lvl4pPr>
            <a:lvl5pPr marL="1436688" indent="-3175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smtClean="0"/>
              <a:t>1Q 2014 SC USA All Employee Meeting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smtClean="0"/>
              <a:t>SC USA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5E7EE695-E802-4649-941A-9D71F1BC7AB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+H Two Content" preserve="1" userDrawn="1">
  <p:cSld name="E+H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xt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1Q 2014 SC USA All Employee Meeting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827998" y="1341438"/>
            <a:ext cx="3888017" cy="475138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14"/>
          </p:nvPr>
        </p:nvSpPr>
        <p:spPr>
          <a:xfrm>
            <a:off x="4932040" y="1341439"/>
            <a:ext cx="3888110" cy="475138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 smtClean="0"/>
              <a:t>SC USA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F7D7DAF9-A2D8-4FDA-93A2-AC3BABB63A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xtTitle"/>
          <p:cNvSpPr>
            <a:spLocks noGrp="1" noChangeArrowheads="1"/>
          </p:cNvSpPr>
          <p:nvPr>
            <p:ph type="title"/>
          </p:nvPr>
        </p:nvSpPr>
        <p:spPr bwMode="auto">
          <a:xfrm>
            <a:off x="827998" y="620687"/>
            <a:ext cx="7992151" cy="360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 smtClean="0"/>
          </a:p>
        </p:txBody>
      </p:sp>
      <p:sp>
        <p:nvSpPr>
          <p:cNvPr id="1027" name="txtContent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8000" y="1340769"/>
            <a:ext cx="7992150" cy="4752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 smtClean="0"/>
              <a:t>Textmasterformate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</a:t>
            </a:r>
            <a:r>
              <a:rPr lang="en-US" dirty="0" err="1" smtClean="0"/>
              <a:t>Klicken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err="1" smtClean="0"/>
              <a:t>Zweite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2"/>
            <a:r>
              <a:rPr lang="en-US" dirty="0" err="1" smtClean="0"/>
              <a:t>Dritte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3"/>
            <a:r>
              <a:rPr lang="en-US" dirty="0" err="1" smtClean="0"/>
              <a:t>Vierte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4"/>
            <a:r>
              <a:rPr lang="en-US" dirty="0" err="1" smtClean="0"/>
              <a:t>Fünfte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</p:txBody>
      </p:sp>
      <p:sp>
        <p:nvSpPr>
          <p:cNvPr id="1031" name="shBlueMargin"/>
          <p:cNvSpPr>
            <a:spLocks noChangeArrowheads="1"/>
          </p:cNvSpPr>
          <p:nvPr/>
        </p:nvSpPr>
        <p:spPr bwMode="auto">
          <a:xfrm>
            <a:off x="-1" y="0"/>
            <a:ext cx="252000" cy="6264000"/>
          </a:xfrm>
          <a:prstGeom prst="rect">
            <a:avLst/>
          </a:prstGeom>
          <a:solidFill>
            <a:srgbClr val="009EE3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dirty="0">
              <a:latin typeface="E+H Serif"/>
            </a:endParaRPr>
          </a:p>
        </p:txBody>
      </p:sp>
      <p:sp>
        <p:nvSpPr>
          <p:cNvPr id="1028" name="txtPresentationTitle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27998" y="194736"/>
            <a:ext cx="7980555" cy="180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 sz="1200">
                <a:solidFill>
                  <a:srgbClr val="000000"/>
                </a:solidFill>
                <a:latin typeface="E+H Serif"/>
              </a:defRPr>
            </a:lvl1pPr>
          </a:lstStyle>
          <a:p>
            <a:r>
              <a:rPr lang="en-US" smtClean="0"/>
              <a:t>1Q 2014 SC USA All Employee Meeting</a:t>
            </a:r>
            <a:endParaRPr lang="en-US" dirty="0"/>
          </a:p>
        </p:txBody>
      </p:sp>
      <p:sp>
        <p:nvSpPr>
          <p:cNvPr id="1029" name="txtPresenter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66490" y="6451599"/>
            <a:ext cx="5715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 noProof="1">
                <a:solidFill>
                  <a:srgbClr val="000000"/>
                </a:solidFill>
                <a:latin typeface="E+H Serif"/>
              </a:defRPr>
            </a:lvl1pPr>
          </a:lstStyle>
          <a:p>
            <a:r>
              <a:rPr lang="en-US" dirty="0" smtClean="0"/>
              <a:t>SC USA</a:t>
            </a:r>
            <a:endParaRPr lang="en-US" dirty="0"/>
          </a:p>
        </p:txBody>
      </p:sp>
      <p:sp>
        <p:nvSpPr>
          <p:cNvPr id="1030" name="txtSlideNumber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125877" y="6451599"/>
            <a:ext cx="5715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>
              <a:defRPr sz="1200" noProof="1">
                <a:solidFill>
                  <a:srgbClr val="000000"/>
                </a:solidFill>
                <a:latin typeface="E+H Serif"/>
              </a:defRPr>
            </a:lvl1pPr>
          </a:lstStyle>
          <a:p>
            <a:r>
              <a:rPr lang="en-US" smtClean="0"/>
              <a:t>Slide </a:t>
            </a:r>
            <a:fld id="{AE715024-EC77-4A68-93DC-ECA5E437824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33" name="shLine"/>
          <p:cNvSpPr>
            <a:spLocks noChangeShapeType="1"/>
          </p:cNvSpPr>
          <p:nvPr/>
        </p:nvSpPr>
        <p:spPr bwMode="gray">
          <a:xfrm flipV="1">
            <a:off x="827087" y="6265314"/>
            <a:ext cx="7993063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dirty="0">
              <a:latin typeface="E+H Serif"/>
            </a:endParaRPr>
          </a:p>
        </p:txBody>
      </p:sp>
      <p:sp>
        <p:nvSpPr>
          <p:cNvPr id="15" name="shLine"/>
          <p:cNvSpPr>
            <a:spLocks noChangeShapeType="1"/>
          </p:cNvSpPr>
          <p:nvPr/>
        </p:nvSpPr>
        <p:spPr bwMode="gray">
          <a:xfrm flipV="1">
            <a:off x="827088" y="1044000"/>
            <a:ext cx="79930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dirty="0">
              <a:latin typeface="E+H Serif" pitchFamily="18" charset="0"/>
            </a:endParaRPr>
          </a:p>
        </p:txBody>
      </p:sp>
      <p:sp>
        <p:nvSpPr>
          <p:cNvPr id="12" name="txtDate"/>
          <p:cNvSpPr>
            <a:spLocks noChangeArrowheads="1"/>
          </p:cNvSpPr>
          <p:nvPr/>
        </p:nvSpPr>
        <p:spPr bwMode="auto">
          <a:xfrm>
            <a:off x="3244577" y="6451599"/>
            <a:ext cx="874713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noAutofit/>
          </a:bodyPr>
          <a:lstStyle/>
          <a:p>
            <a:r>
              <a:rPr lang="en-US" sz="1200" noProof="1" smtClean="0">
                <a:solidFill>
                  <a:srgbClr val="000000"/>
                </a:solidFill>
                <a:latin typeface="E+H Serif" pitchFamily="18" charset="0"/>
              </a:rPr>
              <a:t>02/07/2014</a:t>
            </a:r>
            <a:endParaRPr lang="en-US" sz="1200" noProof="1">
              <a:solidFill>
                <a:srgbClr val="000000"/>
              </a:solidFill>
              <a:latin typeface="E+H Serif" pitchFamily="18" charset="0"/>
            </a:endParaRPr>
          </a:p>
        </p:txBody>
      </p:sp>
      <p:pic>
        <p:nvPicPr>
          <p:cNvPr id="18" name="imgLogo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62775" y="6378576"/>
            <a:ext cx="1854200" cy="216725"/>
          </a:xfrm>
          <a:prstGeom prst="rect">
            <a:avLst/>
          </a:prstGeom>
        </p:spPr>
      </p:pic>
      <p:sp>
        <p:nvSpPr>
          <p:cNvPr id="19" name="txtClassification"/>
          <p:cNvSpPr txBox="1"/>
          <p:nvPr userDrawn="1"/>
        </p:nvSpPr>
        <p:spPr>
          <a:xfrm>
            <a:off x="827789" y="6451600"/>
            <a:ext cx="750888" cy="184666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200" b="0" i="0" u="none" cap="all" baseline="0" dirty="0" smtClean="0">
                <a:solidFill>
                  <a:srgbClr val="A8005C"/>
                </a:solidFill>
                <a:latin typeface="E+H Serif"/>
              </a:rPr>
              <a:t>Internal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4" r:id="rId2"/>
    <p:sldLayoutId id="2147483671" r:id="rId3"/>
    <p:sldLayoutId id="2147483668" r:id="rId4"/>
    <p:sldLayoutId id="2147483663" r:id="rId5"/>
    <p:sldLayoutId id="2147483650" r:id="rId6"/>
    <p:sldLayoutId id="2147483665" r:id="rId7"/>
    <p:sldLayoutId id="2147483666" r:id="rId8"/>
    <p:sldLayoutId id="2147483652" r:id="rId9"/>
    <p:sldLayoutId id="2147483654" r:id="rId10"/>
    <p:sldLayoutId id="2147483655" r:id="rId11"/>
    <p:sldLayoutId id="2147483669" r:id="rId12"/>
    <p:sldLayoutId id="2147483670" r:id="rId13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A8005C"/>
          </a:solidFill>
          <a:latin typeface="E+H Serif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E+H Serif" pitchFamily="2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E+H Serif" pitchFamily="2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E+H Serif" pitchFamily="2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E+H Serif" pitchFamily="2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E+H Serif" pitchFamily="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E+H Serif" pitchFamily="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E+H Serif" pitchFamily="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E+H Serif" pitchFamily="2" charset="0"/>
        </a:defRPr>
      </a:lvl9pPr>
    </p:titleStyle>
    <p:bodyStyle>
      <a:lvl1pPr marL="269875" indent="-269875" algn="l" rtl="0" eaLnBrk="1" fontAlgn="base" hangingPunct="1">
        <a:lnSpc>
          <a:spcPct val="110000"/>
        </a:lnSpc>
        <a:spcBef>
          <a:spcPts val="0"/>
        </a:spcBef>
        <a:spcAft>
          <a:spcPts val="0"/>
        </a:spcAft>
        <a:buClr>
          <a:srgbClr val="007CAA"/>
        </a:buClr>
        <a:buFont typeface="E+H Serif" pitchFamily="18" charset="0"/>
        <a:buChar char="•"/>
        <a:defRPr sz="2000">
          <a:solidFill>
            <a:srgbClr val="000000"/>
          </a:solidFill>
          <a:latin typeface="E+H Serif"/>
          <a:ea typeface="+mn-ea"/>
          <a:cs typeface="+mn-cs"/>
        </a:defRPr>
      </a:lvl1pPr>
      <a:lvl2pPr marL="541338" indent="-271463" algn="l" rtl="0" eaLnBrk="1" fontAlgn="base" hangingPunct="1">
        <a:lnSpc>
          <a:spcPct val="110000"/>
        </a:lnSpc>
        <a:spcBef>
          <a:spcPts val="0"/>
        </a:spcBef>
        <a:spcAft>
          <a:spcPts val="0"/>
        </a:spcAft>
        <a:buClr>
          <a:srgbClr val="007CAA"/>
        </a:buClr>
        <a:buFont typeface="E+H Serif" pitchFamily="18" charset="0"/>
        <a:buChar char="•"/>
        <a:defRPr sz="1800">
          <a:solidFill>
            <a:srgbClr val="000000"/>
          </a:solidFill>
          <a:latin typeface="E+H Serif"/>
        </a:defRPr>
      </a:lvl2pPr>
      <a:lvl3pPr marL="717550" indent="-182563" algn="l" rtl="0" eaLnBrk="1" fontAlgn="base" hangingPunct="1">
        <a:lnSpc>
          <a:spcPct val="110000"/>
        </a:lnSpc>
        <a:spcBef>
          <a:spcPts val="0"/>
        </a:spcBef>
        <a:spcAft>
          <a:spcPts val="0"/>
        </a:spcAft>
        <a:buClr>
          <a:srgbClr val="007CAA"/>
        </a:buClr>
        <a:buFont typeface="E+H Serif" pitchFamily="18" charset="0"/>
        <a:buChar char="•"/>
        <a:defRPr sz="1400">
          <a:solidFill>
            <a:srgbClr val="000000"/>
          </a:solidFill>
          <a:latin typeface="E+H Serif"/>
        </a:defRPr>
      </a:lvl3pPr>
      <a:lvl4pPr marL="900113" indent="-176213" algn="l" rtl="0" eaLnBrk="1" fontAlgn="base" hangingPunct="1">
        <a:lnSpc>
          <a:spcPct val="110000"/>
        </a:lnSpc>
        <a:spcBef>
          <a:spcPts val="0"/>
        </a:spcBef>
        <a:spcAft>
          <a:spcPts val="0"/>
        </a:spcAft>
        <a:buClr>
          <a:srgbClr val="007CAA"/>
        </a:buClr>
        <a:buFont typeface="E+H Serif" pitchFamily="18" charset="0"/>
        <a:buChar char="•"/>
        <a:defRPr sz="1400">
          <a:solidFill>
            <a:srgbClr val="000000"/>
          </a:solidFill>
          <a:latin typeface="E+H Serif"/>
        </a:defRPr>
      </a:lvl4pPr>
      <a:lvl5pPr marL="1074738" indent="-182563" algn="l" rtl="0" eaLnBrk="1" fontAlgn="base" hangingPunct="1">
        <a:lnSpc>
          <a:spcPct val="110000"/>
        </a:lnSpc>
        <a:spcBef>
          <a:spcPts val="0"/>
        </a:spcBef>
        <a:spcAft>
          <a:spcPts val="0"/>
        </a:spcAft>
        <a:buClr>
          <a:srgbClr val="007CAA"/>
        </a:buClr>
        <a:buFont typeface="E+H Serif" pitchFamily="18" charset="0"/>
        <a:buChar char="•"/>
        <a:defRPr sz="1400">
          <a:solidFill>
            <a:srgbClr val="000000"/>
          </a:solidFill>
          <a:latin typeface="E+H Serif"/>
        </a:defRPr>
      </a:lvl5pPr>
      <a:lvl6pPr marL="2252663" indent="-179388" algn="l" rtl="0" eaLnBrk="1" fontAlgn="base" hangingPunct="1">
        <a:lnSpc>
          <a:spcPct val="110000"/>
        </a:lnSpc>
        <a:spcBef>
          <a:spcPct val="90000"/>
        </a:spcBef>
        <a:spcAft>
          <a:spcPct val="0"/>
        </a:spcAft>
        <a:buClr>
          <a:srgbClr val="0088FF"/>
        </a:buClr>
        <a:buFont typeface="Wingdings" pitchFamily="2" charset="2"/>
        <a:buChar char="n"/>
        <a:defRPr sz="1600">
          <a:solidFill>
            <a:srgbClr val="000000"/>
          </a:solidFill>
          <a:latin typeface="+mn-lt"/>
        </a:defRPr>
      </a:lvl6pPr>
      <a:lvl7pPr marL="2709863" indent="-179388" algn="l" rtl="0" eaLnBrk="1" fontAlgn="base" hangingPunct="1">
        <a:lnSpc>
          <a:spcPct val="110000"/>
        </a:lnSpc>
        <a:spcBef>
          <a:spcPct val="90000"/>
        </a:spcBef>
        <a:spcAft>
          <a:spcPct val="0"/>
        </a:spcAft>
        <a:buClr>
          <a:srgbClr val="0088FF"/>
        </a:buClr>
        <a:buFont typeface="Wingdings" pitchFamily="2" charset="2"/>
        <a:buChar char="n"/>
        <a:defRPr sz="1600">
          <a:solidFill>
            <a:srgbClr val="000000"/>
          </a:solidFill>
          <a:latin typeface="+mn-lt"/>
        </a:defRPr>
      </a:lvl7pPr>
      <a:lvl8pPr marL="3167063" indent="-179388" algn="l" rtl="0" eaLnBrk="1" fontAlgn="base" hangingPunct="1">
        <a:lnSpc>
          <a:spcPct val="110000"/>
        </a:lnSpc>
        <a:spcBef>
          <a:spcPct val="90000"/>
        </a:spcBef>
        <a:spcAft>
          <a:spcPct val="0"/>
        </a:spcAft>
        <a:buClr>
          <a:srgbClr val="0088FF"/>
        </a:buClr>
        <a:buFont typeface="Wingdings" pitchFamily="2" charset="2"/>
        <a:buChar char="n"/>
        <a:defRPr sz="1600">
          <a:solidFill>
            <a:srgbClr val="000000"/>
          </a:solidFill>
          <a:latin typeface="+mn-lt"/>
        </a:defRPr>
      </a:lvl8pPr>
      <a:lvl9pPr marL="3624263" indent="-179388" algn="l" rtl="0" eaLnBrk="1" fontAlgn="base" hangingPunct="1">
        <a:lnSpc>
          <a:spcPct val="110000"/>
        </a:lnSpc>
        <a:spcBef>
          <a:spcPct val="90000"/>
        </a:spcBef>
        <a:spcAft>
          <a:spcPct val="0"/>
        </a:spcAft>
        <a:buClr>
          <a:srgbClr val="0088FF"/>
        </a:buClr>
        <a:buFont typeface="Wingdings" pitchFamily="2" charset="2"/>
        <a:buChar char="n"/>
        <a:defRPr sz="1600">
          <a:solidFill>
            <a:srgbClr val="000000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0" dirty="0">
                <a:solidFill>
                  <a:schemeClr val="tx1"/>
                </a:solidFill>
              </a:rPr>
              <a:t>1</a:t>
            </a:r>
            <a:r>
              <a:rPr lang="en-US" sz="2000" b="0" baseline="30000" dirty="0">
                <a:solidFill>
                  <a:schemeClr val="tx1"/>
                </a:solidFill>
              </a:rPr>
              <a:t>st</a:t>
            </a:r>
            <a:r>
              <a:rPr lang="en-US" sz="2000" b="0" dirty="0">
                <a:solidFill>
                  <a:schemeClr val="tx1"/>
                </a:solidFill>
              </a:rPr>
              <a:t> Annual </a:t>
            </a:r>
            <a:r>
              <a:rPr lang="en-US" sz="2000" dirty="0"/>
              <a:t>Community </a:t>
            </a:r>
            <a:r>
              <a:rPr lang="en-US" sz="2000" dirty="0" err="1"/>
              <a:t>Career+Education</a:t>
            </a:r>
            <a:r>
              <a:rPr lang="en-US" sz="2000" dirty="0"/>
              <a:t> Forum </a:t>
            </a:r>
            <a:r>
              <a:rPr lang="en-US" sz="2000" b="0" dirty="0">
                <a:solidFill>
                  <a:schemeClr val="tx1"/>
                </a:solidFill>
              </a:rPr>
              <a:t>for students</a:t>
            </a:r>
            <a:endParaRPr lang="en-US" sz="2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58D6AA23-3EBD-49AE-9C12-8C99FFFD4CC3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1149" y="1883682"/>
            <a:ext cx="3826664" cy="305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99277" y="1328057"/>
            <a:ext cx="2750451" cy="4604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5463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6215309"/>
              </p:ext>
            </p:extLst>
          </p:nvPr>
        </p:nvGraphicFramePr>
        <p:xfrm>
          <a:off x="838198" y="2392680"/>
          <a:ext cx="8027196" cy="264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7866"/>
                <a:gridCol w="1337866"/>
                <a:gridCol w="1337866"/>
                <a:gridCol w="1337866"/>
                <a:gridCol w="1337866"/>
                <a:gridCol w="133786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</a:rPr>
                        <a:t>Endress+ Hauser</a:t>
                      </a:r>
                      <a:endParaRPr lang="en-US" sz="1600" b="1" dirty="0">
                        <a:ln>
                          <a:noFill/>
                        </a:ln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</a:rPr>
                        <a:t>Central Nine</a:t>
                      </a:r>
                      <a:endParaRPr lang="en-US" sz="1600" b="1" dirty="0">
                        <a:ln>
                          <a:noFill/>
                        </a:ln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</a:rPr>
                        <a:t>Franklin</a:t>
                      </a:r>
                      <a:r>
                        <a:rPr lang="en-US" sz="1600" b="1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</a:rPr>
                        <a:t> Community</a:t>
                      </a:r>
                      <a:endParaRPr lang="en-US" sz="1600" b="1" dirty="0">
                        <a:ln>
                          <a:noFill/>
                        </a:ln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</a:rPr>
                        <a:t>Caterpillar</a:t>
                      </a:r>
                      <a:endParaRPr lang="en-US" sz="1600" b="1" dirty="0">
                        <a:ln>
                          <a:noFill/>
                        </a:ln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</a:rPr>
                        <a:t>Greenwood</a:t>
                      </a:r>
                      <a:endParaRPr lang="en-US" sz="1600" b="1" dirty="0">
                        <a:ln>
                          <a:noFill/>
                        </a:ln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</a:rPr>
                        <a:t>Clark-Pleasant</a:t>
                      </a:r>
                      <a:endParaRPr lang="en-US" sz="1600" b="1" dirty="0">
                        <a:ln>
                          <a:noFill/>
                        </a:ln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</a:rPr>
                        <a:t>Beech Grove?</a:t>
                      </a:r>
                      <a:endParaRPr lang="en-US" sz="1600" b="1" dirty="0">
                        <a:ln>
                          <a:noFill/>
                        </a:ln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</a:rPr>
                        <a:t>Center</a:t>
                      </a:r>
                      <a:r>
                        <a:rPr lang="en-US" sz="1600" b="1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</a:rPr>
                        <a:t> Grove?</a:t>
                      </a:r>
                      <a:endParaRPr lang="en-US" sz="1600" b="1" dirty="0">
                        <a:ln>
                          <a:noFill/>
                        </a:ln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</a:rPr>
                        <a:t>Franklin</a:t>
                      </a:r>
                      <a:r>
                        <a:rPr lang="en-US" sz="1600" b="1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</a:rPr>
                        <a:t> Central?</a:t>
                      </a:r>
                      <a:endParaRPr lang="en-US" sz="1600" b="1" dirty="0">
                        <a:ln>
                          <a:noFill/>
                        </a:ln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</a:rPr>
                        <a:t>Indian Creek?</a:t>
                      </a:r>
                      <a:endParaRPr lang="en-US" sz="1600" b="1" dirty="0">
                        <a:ln>
                          <a:noFill/>
                        </a:ln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</a:rPr>
                        <a:t>Perry Meridian?</a:t>
                      </a:r>
                      <a:endParaRPr lang="en-US" sz="1600" b="1" dirty="0">
                        <a:ln>
                          <a:noFill/>
                        </a:ln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</a:rPr>
                        <a:t>Southport?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</a:rPr>
                        <a:t>Nachi</a:t>
                      </a:r>
                      <a:r>
                        <a:rPr lang="en-US" sz="1600" b="1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</a:rPr>
                        <a:t>?</a:t>
                      </a:r>
                      <a:endParaRPr lang="en-US" sz="1600" b="1" dirty="0">
                        <a:ln>
                          <a:noFill/>
                        </a:ln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</a:rPr>
                        <a:t>KYB?</a:t>
                      </a:r>
                      <a:endParaRPr lang="en-US" sz="1600" b="1" dirty="0">
                        <a:ln>
                          <a:noFill/>
                        </a:ln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</a:rPr>
                        <a:t>NSK?</a:t>
                      </a:r>
                      <a:endParaRPr lang="en-US" sz="1600" b="1" dirty="0">
                        <a:ln>
                          <a:noFill/>
                        </a:ln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</a:rPr>
                        <a:t>Purdue?</a:t>
                      </a:r>
                      <a:endParaRPr lang="en-US" sz="1600" b="1" dirty="0">
                        <a:ln>
                          <a:noFill/>
                        </a:ln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</a:rPr>
                        <a:t>Ivy</a:t>
                      </a:r>
                      <a:r>
                        <a:rPr lang="en-US" sz="1600" b="1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</a:rPr>
                        <a:t> Tech</a:t>
                      </a:r>
                      <a:endParaRPr lang="en-US" sz="1600" b="1" dirty="0">
                        <a:ln>
                          <a:noFill/>
                        </a:ln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</a:rPr>
                        <a:t>?</a:t>
                      </a:r>
                      <a:endParaRPr lang="en-US" sz="1600" b="1" dirty="0">
                        <a:ln>
                          <a:noFill/>
                        </a:ln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</a:rPr>
                        <a:t>?</a:t>
                      </a:r>
                      <a:endParaRPr lang="en-US" sz="1600" b="1" dirty="0">
                        <a:ln>
                          <a:noFill/>
                        </a:ln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</a:rPr>
                        <a:t>?</a:t>
                      </a:r>
                      <a:endParaRPr lang="en-US" sz="1600" b="1" dirty="0">
                        <a:ln>
                          <a:noFill/>
                        </a:ln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</a:rPr>
                        <a:t>?</a:t>
                      </a:r>
                      <a:endParaRPr lang="en-US" sz="1600" b="1" dirty="0">
                        <a:ln>
                          <a:noFill/>
                        </a:ln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</a:rPr>
                        <a:t>?</a:t>
                      </a:r>
                      <a:endParaRPr lang="en-US" sz="1600" b="1" dirty="0">
                        <a:ln>
                          <a:noFill/>
                        </a:ln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</a:rPr>
                        <a:t>?</a:t>
                      </a:r>
                      <a:endParaRPr lang="en-US" sz="1600" b="1" dirty="0">
                        <a:ln>
                          <a:noFill/>
                        </a:ln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</a:rPr>
                        <a:t>?</a:t>
                      </a:r>
                      <a:endParaRPr lang="en-US" sz="1600" b="1" dirty="0">
                        <a:ln>
                          <a:noFill/>
                        </a:ln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</a:rPr>
                        <a:t>?</a:t>
                      </a:r>
                      <a:endParaRPr lang="en-US" sz="1600" b="1" dirty="0">
                        <a:ln>
                          <a:noFill/>
                        </a:ln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</a:rPr>
                        <a:t>?</a:t>
                      </a:r>
                      <a:endParaRPr lang="en-US" sz="1600" b="1" dirty="0">
                        <a:ln>
                          <a:noFill/>
                        </a:ln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</a:rPr>
                        <a:t>?</a:t>
                      </a:r>
                      <a:endParaRPr lang="en-US" sz="1600" b="1" dirty="0">
                        <a:ln>
                          <a:noFill/>
                        </a:ln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</a:rPr>
                        <a:t>?</a:t>
                      </a:r>
                      <a:endParaRPr lang="en-US" sz="1600" b="1" dirty="0">
                        <a:ln>
                          <a:noFill/>
                        </a:ln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</a:rPr>
                        <a:t>?</a:t>
                      </a:r>
                      <a:endParaRPr lang="en-US" sz="1600" b="1" dirty="0">
                        <a:ln>
                          <a:noFill/>
                        </a:ln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</a:rPr>
                        <a:t>?</a:t>
                      </a:r>
                      <a:endParaRPr lang="en-US" sz="1600" b="1" dirty="0">
                        <a:ln>
                          <a:noFill/>
                        </a:ln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</a:rPr>
                        <a:t>?</a:t>
                      </a:r>
                      <a:endParaRPr lang="en-US" sz="1600" b="1" dirty="0">
                        <a:ln>
                          <a:noFill/>
                        </a:ln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</a:rPr>
                        <a:t>?</a:t>
                      </a:r>
                      <a:endParaRPr lang="en-US" sz="1600" b="1" dirty="0">
                        <a:ln>
                          <a:noFill/>
                        </a:ln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</a:rPr>
                        <a:t>?</a:t>
                      </a:r>
                      <a:endParaRPr lang="en-US" sz="1600" b="1" dirty="0">
                        <a:ln>
                          <a:noFill/>
                        </a:ln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</a:rPr>
                        <a:t>?</a:t>
                      </a:r>
                      <a:endParaRPr lang="en-US" sz="1600" b="1" dirty="0">
                        <a:ln>
                          <a:noFill/>
                        </a:ln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</a:rPr>
                        <a:t>?</a:t>
                      </a:r>
                      <a:endParaRPr lang="en-US" sz="1600" b="1" dirty="0">
                        <a:ln>
                          <a:noFill/>
                        </a:ln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1</a:t>
            </a:r>
            <a:r>
              <a:rPr lang="en-US" baseline="30000" smtClean="0"/>
              <a:t>st</a:t>
            </a:r>
            <a:r>
              <a:rPr lang="en-US" smtClean="0"/>
              <a:t> Annual Community Career+Education Forum (for students)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E48C3BC4-2048-449F-97B6-D260A44CB027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Participants (Schools and Advanced Manufacturers)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1914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808336" y="1164458"/>
            <a:ext cx="7992150" cy="4751386"/>
          </a:xfrm>
        </p:spPr>
        <p:txBody>
          <a:bodyPr/>
          <a:lstStyle/>
          <a:p>
            <a:pPr marL="271463" indent="-271463">
              <a:lnSpc>
                <a:spcPct val="100000"/>
              </a:lnSpc>
              <a:buSzPct val="100000"/>
              <a:buFont typeface="E+H Serif"/>
              <a:buChar char="•"/>
            </a:pPr>
            <a:r>
              <a:rPr lang="en-US" sz="1600" dirty="0" smtClean="0"/>
              <a:t>Does your school wish to participate?</a:t>
            </a:r>
          </a:p>
          <a:p>
            <a:pPr marL="271463" indent="-271463">
              <a:lnSpc>
                <a:spcPct val="100000"/>
              </a:lnSpc>
              <a:buSzPct val="100000"/>
              <a:buFont typeface="E+H Serif"/>
              <a:buChar char="•"/>
            </a:pPr>
            <a:endParaRPr lang="en-US" sz="1600" dirty="0"/>
          </a:p>
          <a:p>
            <a:pPr marL="271463" indent="-271463">
              <a:lnSpc>
                <a:spcPct val="100000"/>
              </a:lnSpc>
              <a:buSzPct val="100000"/>
              <a:buFont typeface="E+H Serif"/>
              <a:buChar char="•"/>
            </a:pPr>
            <a:r>
              <a:rPr lang="en-US" sz="1600" dirty="0" smtClean="0"/>
              <a:t>Who are the contacts that we need to get with?</a:t>
            </a:r>
          </a:p>
          <a:p>
            <a:pPr marL="271463" indent="-271463">
              <a:lnSpc>
                <a:spcPct val="100000"/>
              </a:lnSpc>
              <a:buSzPct val="100000"/>
              <a:buFont typeface="E+H Serif"/>
              <a:buChar char="•"/>
            </a:pPr>
            <a:endParaRPr lang="en-US" sz="1600" dirty="0"/>
          </a:p>
          <a:p>
            <a:pPr marL="271463" indent="-271463">
              <a:lnSpc>
                <a:spcPct val="100000"/>
              </a:lnSpc>
              <a:buSzPct val="100000"/>
              <a:buFont typeface="E+H Serif"/>
              <a:buChar char="•"/>
            </a:pPr>
            <a:r>
              <a:rPr lang="en-US" sz="1600" dirty="0" smtClean="0"/>
              <a:t>Who are the STEM go-to people?</a:t>
            </a:r>
          </a:p>
          <a:p>
            <a:pPr marL="271463" indent="-271463">
              <a:lnSpc>
                <a:spcPct val="100000"/>
              </a:lnSpc>
              <a:buSzPct val="100000"/>
              <a:buFont typeface="E+H Serif"/>
              <a:buChar char="•"/>
            </a:pPr>
            <a:endParaRPr lang="en-US" sz="1600" dirty="0"/>
          </a:p>
          <a:p>
            <a:pPr marL="271463" indent="-271463">
              <a:lnSpc>
                <a:spcPct val="100000"/>
              </a:lnSpc>
              <a:buSzPct val="100000"/>
              <a:buFont typeface="E+H Serif"/>
              <a:buChar char="•"/>
            </a:pPr>
            <a:r>
              <a:rPr lang="en-US" sz="1600" dirty="0" smtClean="0"/>
              <a:t>We need approval to use your logo(s) – and the actual high resolution logo(s)</a:t>
            </a:r>
          </a:p>
          <a:p>
            <a:pPr marL="271463" indent="-271463">
              <a:lnSpc>
                <a:spcPct val="100000"/>
              </a:lnSpc>
              <a:buSzPct val="100000"/>
              <a:buFont typeface="E+H Serif"/>
              <a:buChar char="•"/>
            </a:pPr>
            <a:endParaRPr lang="en-US" sz="1600" dirty="0"/>
          </a:p>
          <a:p>
            <a:pPr marL="271463" indent="-271463">
              <a:lnSpc>
                <a:spcPct val="100000"/>
              </a:lnSpc>
              <a:buSzPct val="100000"/>
              <a:buFont typeface="E+H Serif"/>
              <a:buChar char="•"/>
            </a:pPr>
            <a:r>
              <a:rPr lang="en-US" sz="1600" dirty="0" smtClean="0"/>
              <a:t>We need each participating school/business to complete an Event Exhibitor Information form</a:t>
            </a:r>
          </a:p>
          <a:p>
            <a:pPr marL="271463" indent="-271463">
              <a:lnSpc>
                <a:spcPct val="100000"/>
              </a:lnSpc>
              <a:buSzPct val="100000"/>
              <a:buFont typeface="E+H Serif"/>
              <a:buChar char="•"/>
            </a:pPr>
            <a:endParaRPr lang="en-US" sz="1600" dirty="0"/>
          </a:p>
          <a:p>
            <a:pPr marL="271463" indent="-271463">
              <a:lnSpc>
                <a:spcPct val="100000"/>
              </a:lnSpc>
              <a:buSzPct val="100000"/>
              <a:buFont typeface="E+H Serif"/>
              <a:buChar char="•"/>
            </a:pPr>
            <a:r>
              <a:rPr lang="en-US" sz="1600" dirty="0" smtClean="0"/>
              <a:t>Idea: Each school to target x amount of students to be at the Forum (based on school size)</a:t>
            </a:r>
          </a:p>
          <a:p>
            <a:pPr marL="271463" indent="-271463">
              <a:lnSpc>
                <a:spcPct val="100000"/>
              </a:lnSpc>
              <a:buSzPct val="100000"/>
              <a:buFont typeface="E+H Serif"/>
              <a:buChar char="•"/>
            </a:pPr>
            <a:endParaRPr lang="en-US" sz="1600" dirty="0" smtClean="0"/>
          </a:p>
          <a:p>
            <a:pPr marL="271463" indent="-271463">
              <a:lnSpc>
                <a:spcPct val="100000"/>
              </a:lnSpc>
              <a:buSzPct val="100000"/>
              <a:buFont typeface="E+H Serif"/>
              <a:buChar char="•"/>
            </a:pPr>
            <a:r>
              <a:rPr lang="en-US" sz="1600" dirty="0" smtClean="0"/>
              <a:t>At a goal of 200 parents/students,  that = 120 parents and 80 students (based on 1.5 parents per student)</a:t>
            </a:r>
          </a:p>
          <a:p>
            <a:pPr marL="271463" indent="-271463">
              <a:lnSpc>
                <a:spcPct val="100000"/>
              </a:lnSpc>
              <a:buSzPct val="100000"/>
              <a:buFont typeface="E+H Serif"/>
              <a:buChar char="•"/>
            </a:pPr>
            <a:endParaRPr lang="en-US" sz="1600" dirty="0"/>
          </a:p>
          <a:p>
            <a:pPr marL="271463" indent="-271463">
              <a:lnSpc>
                <a:spcPct val="100000"/>
              </a:lnSpc>
              <a:buSzPct val="100000"/>
              <a:buFont typeface="E+H Serif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What does it take to get to 200? </a:t>
            </a:r>
            <a:r>
              <a:rPr lang="en-US" sz="1600" i="1" dirty="0" smtClean="0">
                <a:solidFill>
                  <a:srgbClr val="0070C0"/>
                </a:solidFill>
              </a:rPr>
              <a:t>If each of the 9 school corporations commit to targeting 24 students, ~15 will say yes, and 9 will show up.  That is how we reach 200.</a:t>
            </a:r>
          </a:p>
          <a:p>
            <a:pPr marL="271463" indent="-271463">
              <a:buSzPct val="100000"/>
              <a:buFont typeface="E+H Serif"/>
              <a:buChar char="•"/>
            </a:pPr>
            <a:endParaRPr lang="en-US" sz="1800" dirty="0" smtClean="0"/>
          </a:p>
          <a:p>
            <a:pPr marL="271463" indent="-271463">
              <a:buSzPct val="100000"/>
              <a:buFont typeface="E+H Serif"/>
              <a:buChar char="•"/>
            </a:pPr>
            <a:endParaRPr lang="en-US" sz="1600" b="1" dirty="0"/>
          </a:p>
          <a:p>
            <a:pPr marL="271463" indent="-271463">
              <a:buSzPct val="100000"/>
              <a:buFont typeface="E+H Serif"/>
              <a:buChar char="•"/>
            </a:pPr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1</a:t>
            </a:r>
            <a:r>
              <a:rPr lang="en-US" baseline="30000" smtClean="0"/>
              <a:t>st</a:t>
            </a:r>
            <a:r>
              <a:rPr lang="en-US" smtClean="0"/>
              <a:t> Annual Community Career+Education Forum (for students)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5B6C20EF-AD32-4435-B0B5-559270159DF8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4557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827999" y="619648"/>
            <a:ext cx="7992151" cy="666849"/>
          </a:xfrm>
          <a:noFill/>
          <a:ln/>
        </p:spPr>
        <p:txBody>
          <a:bodyPr/>
          <a:lstStyle/>
          <a:p>
            <a:r>
              <a:rPr lang="en-US" dirty="0" smtClean="0"/>
              <a:t>June 26</a:t>
            </a:r>
            <a:r>
              <a:rPr lang="en-US" baseline="30000" dirty="0" smtClean="0"/>
              <a:t>th</a:t>
            </a:r>
            <a:r>
              <a:rPr lang="en-US" dirty="0" smtClean="0"/>
              <a:t> is the finish line (and just the beginning)!</a:t>
            </a:r>
            <a:endParaRPr lang="en-US" dirty="0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788937" y="1180486"/>
            <a:ext cx="7348538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110000"/>
              </a:lnSpc>
              <a:spcBef>
                <a:spcPct val="90000"/>
              </a:spcBef>
              <a:buClr>
                <a:srgbClr val="0088FF"/>
              </a:buClr>
              <a:buFont typeface="Wingdings" pitchFamily="2" charset="2"/>
              <a:buNone/>
            </a:pP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47" name="Picture Placeholder 46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48" name="Slide Number Placeholder 4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A5E19274-23EE-4BC1-944D-2C9488B1153E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0" name="imgTitleImage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53929" y="2448000"/>
            <a:ext cx="8888139" cy="38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54249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2392066" name="Picture 2" descr="BSPGoldQuestionTableScott_Maxwe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301" b="42244"/>
          <a:stretch>
            <a:fillRect/>
          </a:stretch>
        </p:blipFill>
        <p:spPr bwMode="auto">
          <a:xfrm>
            <a:off x="251997" y="2458528"/>
            <a:ext cx="8892000" cy="3796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392067" name="Rectangle 3"/>
          <p:cNvSpPr>
            <a:spLocks noChangeArrowheads="1"/>
          </p:cNvSpPr>
          <p:nvPr/>
        </p:nvSpPr>
        <p:spPr bwMode="auto">
          <a:xfrm>
            <a:off x="832749" y="599457"/>
            <a:ext cx="6759575" cy="98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110000"/>
              </a:lnSpc>
              <a:spcBef>
                <a:spcPct val="90000"/>
              </a:spcBef>
              <a:buClr>
                <a:srgbClr val="0088FF"/>
              </a:buClr>
              <a:buFont typeface="Wingdings" pitchFamily="2" charset="2"/>
              <a:buNone/>
            </a:pPr>
            <a:r>
              <a:rPr lang="en-US" sz="4800" b="1" dirty="0">
                <a:solidFill>
                  <a:srgbClr val="A8005C"/>
                </a:solidFill>
              </a:rPr>
              <a:t>Questions?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B0B065FE-A300-40AE-A698-B012E52D7651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31832355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info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808336" y="1164458"/>
            <a:ext cx="7992150" cy="4751386"/>
          </a:xfrm>
        </p:spPr>
        <p:txBody>
          <a:bodyPr/>
          <a:lstStyle/>
          <a:p>
            <a:pPr>
              <a:buSzPct val="100000"/>
            </a:pPr>
            <a:endParaRPr lang="en-US" sz="1800" dirty="0" smtClean="0"/>
          </a:p>
          <a:p>
            <a:pPr marL="271463" indent="-271463">
              <a:buSzPct val="100000"/>
              <a:buFont typeface="E+H Serif"/>
              <a:buChar char="•"/>
            </a:pPr>
            <a:endParaRPr lang="en-US" sz="1600" b="1" dirty="0"/>
          </a:p>
          <a:p>
            <a:pPr marL="271463" indent="-271463">
              <a:buSzPct val="100000"/>
              <a:buFont typeface="E+H Serif"/>
              <a:buChar char="•"/>
            </a:pPr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1</a:t>
            </a:r>
            <a:r>
              <a:rPr lang="en-US" baseline="30000" smtClean="0"/>
              <a:t>st</a:t>
            </a:r>
            <a:r>
              <a:rPr lang="en-US" smtClean="0"/>
              <a:t> Annual Community Career+Education Forum (for students)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6930518E-15C0-4948-86F3-A9A941218A00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3634" y="1685178"/>
            <a:ext cx="8616234" cy="1482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293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June 26, 2014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0" dirty="0" smtClean="0">
                <a:solidFill>
                  <a:schemeClr val="tx1"/>
                </a:solidFill>
              </a:rPr>
              <a:t>1</a:t>
            </a:r>
            <a:r>
              <a:rPr lang="en-US" sz="2000" b="0" baseline="30000" dirty="0" smtClean="0">
                <a:solidFill>
                  <a:schemeClr val="tx1"/>
                </a:solidFill>
              </a:rPr>
              <a:t>st</a:t>
            </a:r>
            <a:r>
              <a:rPr lang="en-US" sz="2000" b="0" dirty="0" smtClean="0">
                <a:solidFill>
                  <a:schemeClr val="tx1"/>
                </a:solidFill>
              </a:rPr>
              <a:t> Annual </a:t>
            </a:r>
            <a:r>
              <a:rPr lang="en-US" sz="2000" dirty="0" smtClean="0"/>
              <a:t>Community </a:t>
            </a:r>
            <a:r>
              <a:rPr lang="en-US" sz="2000" dirty="0" err="1" smtClean="0"/>
              <a:t>Career+Education</a:t>
            </a:r>
            <a:r>
              <a:rPr lang="en-US" sz="2000" dirty="0" smtClean="0"/>
              <a:t> Forum </a:t>
            </a:r>
            <a:r>
              <a:rPr lang="en-US" sz="2000" b="0" dirty="0" smtClean="0">
                <a:solidFill>
                  <a:schemeClr val="tx1"/>
                </a:solidFill>
              </a:rPr>
              <a:t>for students</a:t>
            </a:r>
            <a:endParaRPr lang="en-US" sz="2000" b="0" dirty="0">
              <a:solidFill>
                <a:schemeClr val="tx1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782844" y="1126279"/>
            <a:ext cx="7973999" cy="4752057"/>
          </a:xfrm>
        </p:spPr>
        <p:txBody>
          <a:bodyPr/>
          <a:lstStyle/>
          <a:p>
            <a:r>
              <a:rPr lang="en-US" dirty="0" smtClean="0"/>
              <a:t>Hosted by Endress+Hauser</a:t>
            </a:r>
          </a:p>
          <a:p>
            <a:pPr lvl="1"/>
            <a:r>
              <a:rPr lang="en-GB" sz="1400" dirty="0" smtClean="0"/>
              <a:t>Global </a:t>
            </a:r>
            <a:r>
              <a:rPr lang="en-GB" sz="1400" dirty="0"/>
              <a:t>leader in measurement instrumentation, </a:t>
            </a:r>
            <a:r>
              <a:rPr lang="en-GB" sz="1400" dirty="0" smtClean="0"/>
              <a:t>services, </a:t>
            </a:r>
            <a:r>
              <a:rPr lang="en-GB" sz="1400" dirty="0"/>
              <a:t>and solutions for industrial process engineering.</a:t>
            </a:r>
            <a:endParaRPr lang="en-US" sz="1400" dirty="0"/>
          </a:p>
          <a:p>
            <a:endParaRPr lang="en-US" dirty="0" smtClean="0"/>
          </a:p>
          <a:p>
            <a:r>
              <a:rPr lang="en-US" dirty="0" smtClean="0"/>
              <a:t>In partnership with Central Nine Career Center</a:t>
            </a:r>
          </a:p>
          <a:p>
            <a:pPr lvl="2"/>
            <a:endParaRPr lang="en-US" dirty="0"/>
          </a:p>
          <a:p>
            <a:r>
              <a:rPr lang="en-US" dirty="0" smtClean="0">
                <a:solidFill>
                  <a:schemeClr val="accent5"/>
                </a:solidFill>
              </a:rPr>
              <a:t>Connecting local </a:t>
            </a:r>
            <a:r>
              <a:rPr lang="en-US" i="1" dirty="0" smtClean="0">
                <a:solidFill>
                  <a:schemeClr val="accent5"/>
                </a:solidFill>
              </a:rPr>
              <a:t>students, parents, educators</a:t>
            </a:r>
            <a:r>
              <a:rPr lang="en-US" dirty="0" smtClean="0">
                <a:solidFill>
                  <a:schemeClr val="accent5"/>
                </a:solidFill>
              </a:rPr>
              <a:t>, and </a:t>
            </a:r>
            <a:r>
              <a:rPr lang="en-US" i="1" dirty="0" smtClean="0">
                <a:solidFill>
                  <a:schemeClr val="accent5"/>
                </a:solidFill>
              </a:rPr>
              <a:t>businesses</a:t>
            </a:r>
            <a:r>
              <a:rPr lang="en-US" dirty="0" smtClean="0">
                <a:solidFill>
                  <a:schemeClr val="accent5"/>
                </a:solidFill>
              </a:rPr>
              <a:t> together to raise awareness and provide information about the types of careers and opportunities that exist in </a:t>
            </a:r>
            <a:r>
              <a:rPr lang="en-US" b="1" dirty="0" smtClean="0">
                <a:solidFill>
                  <a:schemeClr val="accent5"/>
                </a:solidFill>
              </a:rPr>
              <a:t>Advanced Manufacturing</a:t>
            </a:r>
            <a:r>
              <a:rPr lang="en-US" dirty="0" smtClean="0">
                <a:solidFill>
                  <a:schemeClr val="accent5"/>
                </a:solidFill>
              </a:rPr>
              <a:t>.</a:t>
            </a:r>
            <a:endParaRPr lang="en-US" b="1" dirty="0">
              <a:solidFill>
                <a:schemeClr val="accent5"/>
              </a:solidFill>
            </a:endParaRPr>
          </a:p>
          <a:p>
            <a:pPr marL="534987" lvl="2" indent="0" algn="ctr">
              <a:buNone/>
            </a:pPr>
            <a:endParaRPr lang="en-US" dirty="0" smtClean="0"/>
          </a:p>
          <a:p>
            <a:pPr marL="534987" lvl="2" indent="0" algn="ctr">
              <a:buNone/>
            </a:pPr>
            <a:r>
              <a:rPr lang="en-US" sz="1600" dirty="0" smtClean="0"/>
              <a:t>- Incoming middle school to high school seniors -</a:t>
            </a:r>
            <a:endParaRPr lang="en-US" sz="1600" dirty="0"/>
          </a:p>
          <a:p>
            <a:pPr marL="534987" lvl="2" indent="0" algn="ctr">
              <a:buNone/>
            </a:pPr>
            <a:r>
              <a:rPr lang="en-US" sz="1600" dirty="0" smtClean="0"/>
              <a:t>- Career, education and information booths -</a:t>
            </a:r>
            <a:endParaRPr lang="en-US" sz="1600" dirty="0"/>
          </a:p>
          <a:p>
            <a:pPr marL="534987" lvl="2" indent="0" algn="ctr">
              <a:buNone/>
            </a:pPr>
            <a:r>
              <a:rPr lang="en-US" sz="1600" dirty="0" smtClean="0"/>
              <a:t>- Endress+Hauser manufacturing booths –</a:t>
            </a:r>
          </a:p>
          <a:p>
            <a:pPr marL="534987" lvl="2" indent="0" algn="ctr">
              <a:buNone/>
            </a:pPr>
            <a:r>
              <a:rPr lang="en-US" sz="1600" dirty="0" smtClean="0"/>
              <a:t>- Other local manufacturing booths –</a:t>
            </a:r>
          </a:p>
          <a:p>
            <a:pPr marL="534987" lvl="2" indent="0" algn="ctr">
              <a:buNone/>
            </a:pPr>
            <a:r>
              <a:rPr lang="en-US" sz="1600" dirty="0" smtClean="0"/>
              <a:t>- Complimentary pizza dinner –</a:t>
            </a:r>
          </a:p>
          <a:p>
            <a:pPr marL="534987" lvl="2" indent="0" algn="ctr">
              <a:buNone/>
            </a:pPr>
            <a:r>
              <a:rPr lang="en-US" sz="1600" dirty="0" smtClean="0"/>
              <a:t>- Live demonstrations –</a:t>
            </a:r>
          </a:p>
          <a:p>
            <a:pPr marL="534987" lvl="2" indent="0" algn="ctr">
              <a:buNone/>
            </a:pPr>
            <a:r>
              <a:rPr lang="en-US" sz="1600" dirty="0" smtClean="0"/>
              <a:t>- Cool giveaways -</a:t>
            </a:r>
            <a:endParaRPr lang="en-US" sz="1600" dirty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E9A72B63-C0CC-4658-9B75-0A6022421D90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206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Aspire Johnson County – Central Nine – Endress+Hauser</a:t>
            </a:r>
            <a:endParaRPr lang="en-US" sz="2000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9447" y="1203644"/>
            <a:ext cx="7537530" cy="4792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88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88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5F344E51-D90B-4413-A76E-0D64A126EDB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38697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June 26, 2014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0" dirty="0" smtClean="0">
                <a:solidFill>
                  <a:schemeClr val="tx1"/>
                </a:solidFill>
              </a:rPr>
              <a:t>1</a:t>
            </a:r>
            <a:r>
              <a:rPr lang="en-US" sz="2000" b="0" baseline="30000" dirty="0" smtClean="0">
                <a:solidFill>
                  <a:schemeClr val="tx1"/>
                </a:solidFill>
              </a:rPr>
              <a:t>st</a:t>
            </a:r>
            <a:r>
              <a:rPr lang="en-US" sz="2000" b="0" dirty="0" smtClean="0">
                <a:solidFill>
                  <a:schemeClr val="tx1"/>
                </a:solidFill>
              </a:rPr>
              <a:t> Annual </a:t>
            </a:r>
            <a:r>
              <a:rPr lang="en-US" sz="2000" dirty="0" smtClean="0"/>
              <a:t>Community </a:t>
            </a:r>
            <a:r>
              <a:rPr lang="en-US" sz="2000" dirty="0" err="1" smtClean="0"/>
              <a:t>Career+Education</a:t>
            </a:r>
            <a:r>
              <a:rPr lang="en-US" sz="2000" dirty="0" smtClean="0"/>
              <a:t> Forum </a:t>
            </a:r>
            <a:r>
              <a:rPr lang="en-US" sz="2000" b="0" dirty="0" smtClean="0">
                <a:solidFill>
                  <a:schemeClr val="tx1"/>
                </a:solidFill>
              </a:rPr>
              <a:t>for students</a:t>
            </a:r>
            <a:endParaRPr lang="en-US" sz="2000" b="0" dirty="0">
              <a:solidFill>
                <a:schemeClr val="tx1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782844" y="1126279"/>
            <a:ext cx="7973999" cy="4752057"/>
          </a:xfrm>
        </p:spPr>
        <p:txBody>
          <a:bodyPr/>
          <a:lstStyle/>
          <a:p>
            <a:r>
              <a:rPr lang="en-US" dirty="0" smtClean="0"/>
              <a:t>Thursday, June 26, 2014</a:t>
            </a:r>
          </a:p>
          <a:p>
            <a:r>
              <a:rPr lang="en-US" dirty="0"/>
              <a:t>5:00 p.m. to 8:30 p.m.</a:t>
            </a:r>
          </a:p>
          <a:p>
            <a:r>
              <a:rPr lang="en-US" dirty="0"/>
              <a:t>Open event (parents and students come anytime)</a:t>
            </a:r>
          </a:p>
          <a:p>
            <a:r>
              <a:rPr lang="en-US" dirty="0"/>
              <a:t>7:00 p.m. Welcome and </a:t>
            </a:r>
            <a:r>
              <a:rPr lang="en-US" dirty="0" smtClean="0"/>
              <a:t>Greetings</a:t>
            </a:r>
          </a:p>
          <a:p>
            <a:endParaRPr lang="en-US" dirty="0" smtClean="0"/>
          </a:p>
          <a:p>
            <a:r>
              <a:rPr lang="en-US" dirty="0" smtClean="0"/>
              <a:t>Location: Endress+Hauser, 2355 Endress Place, Greenwood, 46143</a:t>
            </a:r>
          </a:p>
          <a:p>
            <a:endParaRPr lang="en-US" dirty="0"/>
          </a:p>
          <a:p>
            <a:r>
              <a:rPr lang="en-US" dirty="0" smtClean="0"/>
              <a:t>Expecting ~ 200 parents/students</a:t>
            </a:r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8784500D-9BEF-493C-8BBA-5941A504F559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1041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June 26, 2014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0" dirty="0" smtClean="0">
                <a:solidFill>
                  <a:schemeClr val="tx1"/>
                </a:solidFill>
              </a:rPr>
              <a:t>1</a:t>
            </a:r>
            <a:r>
              <a:rPr lang="en-US" sz="2000" b="0" baseline="30000" dirty="0" smtClean="0">
                <a:solidFill>
                  <a:schemeClr val="tx1"/>
                </a:solidFill>
              </a:rPr>
              <a:t>st</a:t>
            </a:r>
            <a:r>
              <a:rPr lang="en-US" sz="2000" b="0" dirty="0" smtClean="0">
                <a:solidFill>
                  <a:schemeClr val="tx1"/>
                </a:solidFill>
              </a:rPr>
              <a:t> Annual </a:t>
            </a:r>
            <a:r>
              <a:rPr lang="en-US" sz="2000" dirty="0" smtClean="0"/>
              <a:t>Community </a:t>
            </a:r>
            <a:r>
              <a:rPr lang="en-US" sz="2000" dirty="0" err="1" smtClean="0"/>
              <a:t>Career+Education</a:t>
            </a:r>
            <a:r>
              <a:rPr lang="en-US" sz="2000" dirty="0" smtClean="0"/>
              <a:t> Forum </a:t>
            </a:r>
            <a:r>
              <a:rPr lang="en-US" sz="2000" b="0" dirty="0" smtClean="0">
                <a:solidFill>
                  <a:schemeClr val="tx1"/>
                </a:solidFill>
              </a:rPr>
              <a:t>for students</a:t>
            </a:r>
            <a:endParaRPr lang="en-US" sz="2000" b="0" dirty="0">
              <a:solidFill>
                <a:schemeClr val="tx1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782844" y="1126279"/>
            <a:ext cx="7973999" cy="4752057"/>
          </a:xfrm>
        </p:spPr>
        <p:txBody>
          <a:bodyPr/>
          <a:lstStyle/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A3DDDBED-9382-4D62-932A-F2FA71D4C90D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20443" y="2225964"/>
            <a:ext cx="4219990" cy="2373745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2911" y="2189732"/>
            <a:ext cx="4895557" cy="2843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 descr="D:\Users\i04603347\AppData\Local\Microsoft\Windows\Temporary Internet Files\Content.IE5\VCFSQNQA\MC900329243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8456" y="1313325"/>
            <a:ext cx="681393" cy="690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 flipH="1" flipV="1">
            <a:off x="3001818" y="3205018"/>
            <a:ext cx="1283855" cy="9237"/>
          </a:xfrm>
          <a:prstGeom prst="straightConnector1">
            <a:avLst/>
          </a:prstGeom>
          <a:ln w="12700">
            <a:solidFill>
              <a:srgbClr val="007CA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05937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Collaboration takes effort…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</a:t>
            </a:r>
            <a:r>
              <a:rPr lang="en-US" baseline="30000" smtClean="0"/>
              <a:t>st</a:t>
            </a:r>
            <a:r>
              <a:rPr lang="en-US" smtClean="0"/>
              <a:t> Annual Community Career+Education Forum (for students)</a:t>
            </a:r>
            <a:endParaRPr lang="en-US" dirty="0"/>
          </a:p>
        </p:txBody>
      </p:sp>
      <p:pic>
        <p:nvPicPr>
          <p:cNvPr id="9" name="Picture 6" descr="T:\figures_colored_teamwork_pass_puzzle_piece_500_clr_968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998" y="1436687"/>
            <a:ext cx="8511002" cy="425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42925" y="5292078"/>
            <a:ext cx="82200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E+H Serif" pitchFamily="18" charset="0"/>
              </a:rPr>
              <a:t>Businesses </a:t>
            </a:r>
            <a:r>
              <a:rPr lang="en-US" sz="2000" dirty="0" smtClean="0">
                <a:latin typeface="E+H Serif" pitchFamily="18" charset="0"/>
                <a:sym typeface="Wingdings" panose="05000000000000000000" pitchFamily="2" charset="2"/>
              </a:rPr>
              <a:t> </a:t>
            </a:r>
            <a:r>
              <a:rPr lang="en-US" sz="2000" dirty="0" smtClean="0">
                <a:latin typeface="E+H Serif" pitchFamily="18" charset="0"/>
              </a:rPr>
              <a:t>Schools </a:t>
            </a:r>
            <a:r>
              <a:rPr lang="en-US" sz="2000" dirty="0" smtClean="0">
                <a:latin typeface="E+H Serif" pitchFamily="18" charset="0"/>
                <a:sym typeface="Wingdings" panose="05000000000000000000" pitchFamily="2" charset="2"/>
              </a:rPr>
              <a:t> </a:t>
            </a:r>
            <a:r>
              <a:rPr lang="en-US" sz="2000" dirty="0" smtClean="0">
                <a:latin typeface="E+H Serif" pitchFamily="18" charset="0"/>
              </a:rPr>
              <a:t>Parents </a:t>
            </a:r>
            <a:r>
              <a:rPr lang="en-US" sz="2000" dirty="0" smtClean="0">
                <a:latin typeface="E+H Serif" pitchFamily="18" charset="0"/>
                <a:sym typeface="Wingdings" panose="05000000000000000000" pitchFamily="2" charset="2"/>
              </a:rPr>
              <a:t> Students  Other stakeholders</a:t>
            </a:r>
            <a:endParaRPr lang="en-US" sz="2000" dirty="0" smtClean="0">
              <a:latin typeface="E+H Serif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7EF3713-CB17-4A86-A287-C5DC2882B00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10695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E+H’s “Pipelines </a:t>
            </a:r>
            <a:r>
              <a:rPr lang="en-US" dirty="0"/>
              <a:t>+ </a:t>
            </a:r>
            <a:r>
              <a:rPr lang="en-US" dirty="0" smtClean="0"/>
              <a:t>Pathways” program scope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buSzPct val="100000"/>
            </a:pPr>
            <a:r>
              <a:rPr lang="en-US" sz="1800" i="1" dirty="0" smtClean="0"/>
              <a:t>A long term approach of developing applicant pools to address our company’s needs, our customer’s needs, and our industry’s needs for talent.  This includes raising awareness </a:t>
            </a:r>
            <a:r>
              <a:rPr lang="en-US" sz="1800" i="1" dirty="0"/>
              <a:t>of the </a:t>
            </a:r>
            <a:r>
              <a:rPr lang="en-US" sz="1800" i="1" dirty="0" smtClean="0"/>
              <a:t>careers </a:t>
            </a:r>
            <a:r>
              <a:rPr lang="en-US" sz="1800" i="1" dirty="0"/>
              <a:t>within Process Control / Automation </a:t>
            </a:r>
            <a:r>
              <a:rPr lang="en-US" sz="1800" i="1" dirty="0" smtClean="0"/>
              <a:t>industry and raising awareness </a:t>
            </a:r>
            <a:r>
              <a:rPr lang="en-US" sz="1800" i="1" dirty="0"/>
              <a:t>locally of Endress+Hauser as a world class </a:t>
            </a:r>
            <a:r>
              <a:rPr lang="en-US" sz="1800" i="1" dirty="0" smtClean="0"/>
              <a:t>employer.</a:t>
            </a:r>
          </a:p>
          <a:p>
            <a:pPr>
              <a:buSzPct val="100000"/>
            </a:pPr>
            <a:endParaRPr lang="en-US" sz="1800" dirty="0" smtClean="0"/>
          </a:p>
          <a:p>
            <a:pPr>
              <a:buSzPct val="100000"/>
            </a:pPr>
            <a:r>
              <a:rPr lang="en-US" sz="1800" dirty="0" smtClean="0"/>
              <a:t>Target audiences in 2014: </a:t>
            </a:r>
          </a:p>
          <a:p>
            <a:pPr marL="560388" lvl="1" indent="-200025">
              <a:buSzPct val="100000"/>
              <a:buFont typeface="E+H Serif"/>
              <a:buChar char="•"/>
            </a:pPr>
            <a:r>
              <a:rPr lang="en-US" sz="1400" dirty="0" smtClean="0">
                <a:solidFill>
                  <a:srgbClr val="0070C0"/>
                </a:solidFill>
              </a:rPr>
              <a:t>Parents and education professionals of incoming middle to high school seniors in C9 schools</a:t>
            </a:r>
          </a:p>
          <a:p>
            <a:pPr marL="560388" lvl="1" indent="-200025">
              <a:buSzPct val="100000"/>
              <a:buFont typeface="E+H Serif"/>
              <a:buChar char="•"/>
            </a:pPr>
            <a:r>
              <a:rPr lang="en-US" sz="1400" dirty="0" smtClean="0">
                <a:solidFill>
                  <a:srgbClr val="0070C0"/>
                </a:solidFill>
              </a:rPr>
              <a:t>Incoming Middle through high school, </a:t>
            </a:r>
            <a:r>
              <a:rPr lang="en-US" sz="1400" dirty="0" smtClean="0">
                <a:solidFill>
                  <a:schemeClr val="tx1"/>
                </a:solidFill>
              </a:rPr>
              <a:t>and college students</a:t>
            </a:r>
          </a:p>
          <a:p>
            <a:pPr marL="560388" lvl="1" indent="-200025">
              <a:buSzPct val="100000"/>
              <a:buFont typeface="E+H Serif"/>
              <a:buChar char="•"/>
            </a:pPr>
            <a:r>
              <a:rPr lang="en-US" sz="1400" dirty="0">
                <a:solidFill>
                  <a:srgbClr val="0070C0"/>
                </a:solidFill>
              </a:rPr>
              <a:t>Faculty and staff within targeted technical colleges and universities</a:t>
            </a:r>
          </a:p>
          <a:p>
            <a:pPr marL="560388" lvl="1" indent="-200025">
              <a:buSzPct val="100000"/>
              <a:buFont typeface="E+H Serif"/>
              <a:buChar char="•"/>
            </a:pPr>
            <a:r>
              <a:rPr lang="en-US" sz="1400" dirty="0" smtClean="0"/>
              <a:t>MCAA and other industry specific associations</a:t>
            </a:r>
          </a:p>
          <a:p>
            <a:pPr marL="560388" lvl="1" indent="-200025">
              <a:buSzPct val="100000"/>
              <a:buFont typeface="E+H Serif"/>
              <a:buChar char="•"/>
            </a:pPr>
            <a:r>
              <a:rPr lang="en-US" sz="1400" dirty="0" smtClean="0"/>
              <a:t>Local, State, and Federal elected officials</a:t>
            </a:r>
          </a:p>
          <a:p>
            <a:pPr marL="560388" lvl="1" indent="-200025">
              <a:buSzPct val="100000"/>
              <a:buFont typeface="E+H Serif"/>
              <a:buChar char="•"/>
            </a:pPr>
            <a:r>
              <a:rPr lang="en-US" sz="1400" dirty="0" smtClean="0"/>
              <a:t>Local Chamber of Commerce and </a:t>
            </a:r>
            <a:r>
              <a:rPr lang="en-US" sz="1400" dirty="0">
                <a:solidFill>
                  <a:srgbClr val="0070C0"/>
                </a:solidFill>
              </a:rPr>
              <a:t>Economic Development </a:t>
            </a:r>
            <a:r>
              <a:rPr lang="en-US" sz="1400" dirty="0" smtClean="0"/>
              <a:t>organizations</a:t>
            </a:r>
            <a:endParaRPr lang="en-US" sz="1400" dirty="0"/>
          </a:p>
          <a:p>
            <a:pPr lvl="1" indent="0">
              <a:buSzPct val="100000"/>
            </a:pPr>
            <a:endParaRPr lang="en-US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1</a:t>
            </a:r>
            <a:r>
              <a:rPr lang="en-US" baseline="30000" smtClean="0"/>
              <a:t>st</a:t>
            </a:r>
            <a:r>
              <a:rPr lang="en-US" smtClean="0"/>
              <a:t> Annual Community Career+Education Forum (for students)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AF7C857C-0084-4C0F-900E-D76EBB80789D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5124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Pipelines + Pathways (the “components”)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828000" y="1341439"/>
            <a:ext cx="7992150" cy="4882380"/>
          </a:xfrm>
        </p:spPr>
        <p:txBody>
          <a:bodyPr/>
          <a:lstStyle/>
          <a:p>
            <a:pPr marL="200025" indent="-200025">
              <a:buSzPct val="100000"/>
              <a:buFont typeface="E+H Serif"/>
              <a:buChar char="•"/>
            </a:pPr>
            <a:r>
              <a:rPr lang="en-US" sz="1600" dirty="0" smtClean="0">
                <a:solidFill>
                  <a:srgbClr val="0070C0"/>
                </a:solidFill>
              </a:rPr>
              <a:t>Annual Community </a:t>
            </a:r>
            <a:r>
              <a:rPr lang="en-US" sz="1600" dirty="0" err="1" smtClean="0">
                <a:solidFill>
                  <a:srgbClr val="0070C0"/>
                </a:solidFill>
              </a:rPr>
              <a:t>Career+Education</a:t>
            </a:r>
            <a:r>
              <a:rPr lang="en-US" sz="1600" dirty="0" smtClean="0">
                <a:solidFill>
                  <a:srgbClr val="0070C0"/>
                </a:solidFill>
              </a:rPr>
              <a:t> Forum</a:t>
            </a:r>
          </a:p>
          <a:p>
            <a:pPr marL="200025" indent="-200025">
              <a:buSzPct val="100000"/>
              <a:buFont typeface="E+H Serif"/>
              <a:buChar char="•"/>
            </a:pPr>
            <a:r>
              <a:rPr lang="en-US" sz="1600" dirty="0" smtClean="0">
                <a:solidFill>
                  <a:srgbClr val="0070C0"/>
                </a:solidFill>
              </a:rPr>
              <a:t>Tours </a:t>
            </a:r>
            <a:r>
              <a:rPr lang="en-US" sz="1600" dirty="0">
                <a:solidFill>
                  <a:srgbClr val="0070C0"/>
                </a:solidFill>
              </a:rPr>
              <a:t>for teachers/professors/parents/students</a:t>
            </a:r>
          </a:p>
          <a:p>
            <a:pPr marL="200025" indent="-200025">
              <a:buSzPct val="100000"/>
              <a:buFont typeface="E+H Serif"/>
              <a:buChar char="•"/>
            </a:pPr>
            <a:r>
              <a:rPr lang="en-US" sz="1600" dirty="0" smtClean="0">
                <a:solidFill>
                  <a:srgbClr val="0070C0"/>
                </a:solidFill>
              </a:rPr>
              <a:t>Job Shadowing</a:t>
            </a:r>
            <a:endParaRPr lang="en-US" sz="1600" dirty="0">
              <a:solidFill>
                <a:srgbClr val="0070C0"/>
              </a:solidFill>
            </a:endParaRPr>
          </a:p>
          <a:p>
            <a:pPr marL="200025" indent="-200025">
              <a:buSzPct val="100000"/>
              <a:buFont typeface="E+H Serif"/>
              <a:buChar char="•"/>
            </a:pPr>
            <a:r>
              <a:rPr lang="en-US" sz="1600" dirty="0">
                <a:solidFill>
                  <a:srgbClr val="0070C0"/>
                </a:solidFill>
              </a:rPr>
              <a:t>Internships/Co-ops</a:t>
            </a:r>
          </a:p>
          <a:p>
            <a:pPr marL="200025" indent="-200025">
              <a:buSzPct val="100000"/>
              <a:buFont typeface="E+H Serif"/>
              <a:buChar char="•"/>
            </a:pPr>
            <a:r>
              <a:rPr lang="en-US" sz="1600" dirty="0">
                <a:solidFill>
                  <a:srgbClr val="0070C0"/>
                </a:solidFill>
              </a:rPr>
              <a:t>Opportunities for teachers to teach at E+H (e.g. Process Training Unit)</a:t>
            </a:r>
          </a:p>
          <a:p>
            <a:pPr marL="200025" indent="-200025">
              <a:buSzPct val="100000"/>
              <a:buFont typeface="E+H Serif"/>
              <a:buChar char="•"/>
            </a:pPr>
            <a:r>
              <a:rPr lang="en-US" sz="1600" dirty="0">
                <a:solidFill>
                  <a:srgbClr val="0070C0"/>
                </a:solidFill>
              </a:rPr>
              <a:t>Use of E+H online learning modules being used in the classroom at schools/universities</a:t>
            </a:r>
          </a:p>
          <a:p>
            <a:pPr marL="200025" indent="-200025">
              <a:buSzPct val="100000"/>
              <a:buFont typeface="E+H Serif"/>
              <a:buChar char="•"/>
            </a:pPr>
            <a:r>
              <a:rPr lang="en-US" sz="1600" dirty="0">
                <a:solidFill>
                  <a:srgbClr val="0070C0"/>
                </a:solidFill>
              </a:rPr>
              <a:t>Opportunities for our E+H experts to teach students; teach-coach teachers and Guidance counselors</a:t>
            </a:r>
          </a:p>
          <a:p>
            <a:pPr marL="200025" indent="-200025">
              <a:buSzPct val="100000"/>
              <a:buFont typeface="E+H Serif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Help </a:t>
            </a:r>
            <a:r>
              <a:rPr lang="en-US" sz="1600" dirty="0" smtClean="0">
                <a:solidFill>
                  <a:schemeClr val="tx1"/>
                </a:solidFill>
              </a:rPr>
              <a:t>develop advanced </a:t>
            </a:r>
            <a:r>
              <a:rPr lang="en-US" sz="1600" dirty="0">
                <a:solidFill>
                  <a:schemeClr val="tx1"/>
                </a:solidFill>
              </a:rPr>
              <a:t>manufacturing/process control/automation curriculum at the </a:t>
            </a:r>
            <a:r>
              <a:rPr lang="en-US" sz="1600" dirty="0" smtClean="0">
                <a:solidFill>
                  <a:schemeClr val="tx1"/>
                </a:solidFill>
              </a:rPr>
              <a:t>university level</a:t>
            </a:r>
          </a:p>
          <a:p>
            <a:pPr marL="200025" indent="-200025">
              <a:buSzPct val="100000"/>
              <a:buFont typeface="E+H Serif"/>
              <a:buChar char="•"/>
            </a:pPr>
            <a:endParaRPr lang="en-US" sz="1600" dirty="0">
              <a:solidFill>
                <a:schemeClr val="tx1"/>
              </a:solidFill>
            </a:endParaRPr>
          </a:p>
          <a:p>
            <a:pPr marL="200025" indent="-200025">
              <a:buSzPct val="100000"/>
              <a:buFont typeface="E+H Serif"/>
              <a:buChar char="•"/>
            </a:pPr>
            <a:endParaRPr lang="en-US" sz="1600" dirty="0" smtClean="0">
              <a:solidFill>
                <a:schemeClr val="tx1"/>
              </a:solidFill>
            </a:endParaRPr>
          </a:p>
          <a:p>
            <a:pPr marL="200025" indent="-200025">
              <a:buSzPct val="100000"/>
              <a:buFont typeface="E+H Serif"/>
              <a:buChar char="•"/>
            </a:pPr>
            <a:r>
              <a:rPr lang="en-US" sz="1600" dirty="0">
                <a:solidFill>
                  <a:srgbClr val="0070C0"/>
                </a:solidFill>
              </a:rPr>
              <a:t>The hope is that other </a:t>
            </a:r>
            <a:r>
              <a:rPr lang="en-US" sz="1600" dirty="0" smtClean="0">
                <a:solidFill>
                  <a:srgbClr val="0070C0"/>
                </a:solidFill>
              </a:rPr>
              <a:t>manufacturing </a:t>
            </a:r>
            <a:r>
              <a:rPr lang="en-US" sz="1600" dirty="0">
                <a:solidFill>
                  <a:srgbClr val="0070C0"/>
                </a:solidFill>
              </a:rPr>
              <a:t>companies will </a:t>
            </a:r>
            <a:r>
              <a:rPr lang="en-US" sz="1600" dirty="0" smtClean="0">
                <a:solidFill>
                  <a:srgbClr val="0070C0"/>
                </a:solidFill>
              </a:rPr>
              <a:t>share this vision!</a:t>
            </a:r>
          </a:p>
          <a:p>
            <a:pPr marL="560388" lvl="1" indent="-200025">
              <a:buSzPct val="100000"/>
              <a:buFont typeface="E+H Serif"/>
              <a:buChar char="•"/>
            </a:pPr>
            <a:r>
              <a:rPr lang="en-US" sz="1400" dirty="0" smtClean="0">
                <a:solidFill>
                  <a:srgbClr val="0070C0"/>
                </a:solidFill>
              </a:rPr>
              <a:t>E.g. Hosting the Career Forum in future years.</a:t>
            </a:r>
            <a:endParaRPr lang="en-US" sz="1400" dirty="0">
              <a:solidFill>
                <a:srgbClr val="0070C0"/>
              </a:solidFill>
            </a:endParaRPr>
          </a:p>
          <a:p>
            <a:pPr>
              <a:buSzPct val="100000"/>
            </a:pPr>
            <a:endParaRPr lang="en-US" sz="1800" dirty="0" smtClean="0"/>
          </a:p>
          <a:p>
            <a:pPr>
              <a:buSzPct val="100000"/>
            </a:pPr>
            <a:endParaRPr lang="en-US" sz="18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1</a:t>
            </a:r>
            <a:r>
              <a:rPr lang="en-US" baseline="30000" smtClean="0"/>
              <a:t>st</a:t>
            </a:r>
            <a:r>
              <a:rPr lang="en-US" smtClean="0"/>
              <a:t> Annual Community Career+Education Forum (for students)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B7FAD52A-91B9-4FFB-AF4D-85932607E32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2101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 Training Unit to demonstrate products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047200" y="4803426"/>
            <a:ext cx="7992150" cy="705199"/>
          </a:xfrm>
        </p:spPr>
        <p:txBody>
          <a:bodyPr/>
          <a:lstStyle/>
          <a:p>
            <a:pPr marL="228600" indent="-228600">
              <a:spcAft>
                <a:spcPts val="600"/>
              </a:spcAft>
              <a:buSzPct val="100000"/>
              <a:buFont typeface="E+H Serif"/>
              <a:buChar char="•"/>
            </a:pPr>
            <a:endParaRPr lang="en-US" sz="14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7584" y="1354666"/>
            <a:ext cx="7311616" cy="331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1</a:t>
            </a:r>
            <a:r>
              <a:rPr lang="en-US" baseline="30000" smtClean="0"/>
              <a:t>st</a:t>
            </a:r>
            <a:r>
              <a:rPr lang="en-US" smtClean="0"/>
              <a:t> Annual Community Career+Education Forum (for students)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C28E0E7C-B53E-4691-BBBE-49714C1983B3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610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RSINFO" val="EH1202"/>
  <p:tag name="LANGUAGE" val="1"/>
  <p:tag name="LOGOOPTIMIZATION" val="0"/>
  <p:tag name="CLASSIFICATION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Hider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MAGEFILE" val="DefaultImage.jpg"/>
  <p:tag name="SHAPETYPE" val="imgTitleImage"/>
</p:tagLst>
</file>

<file path=ppt/theme/theme1.xml><?xml version="1.0" encoding="utf-8"?>
<a:theme xmlns:a="http://schemas.openxmlformats.org/drawingml/2006/main" name="E+H">
  <a:themeElements>
    <a:clrScheme name="E+H">
      <a:dk1>
        <a:srgbClr val="000000"/>
      </a:dk1>
      <a:lt1>
        <a:srgbClr val="FFFFFF"/>
      </a:lt1>
      <a:dk2>
        <a:srgbClr val="506671"/>
      </a:dk2>
      <a:lt2>
        <a:srgbClr val="009EE3"/>
      </a:lt2>
      <a:accent1>
        <a:srgbClr val="AED3E7"/>
      </a:accent1>
      <a:accent2>
        <a:srgbClr val="007CAA"/>
      </a:accent2>
      <a:accent3>
        <a:srgbClr val="00597A"/>
      </a:accent3>
      <a:accent4>
        <a:srgbClr val="009EE3"/>
      </a:accent4>
      <a:accent5>
        <a:srgbClr val="7B0040"/>
      </a:accent5>
      <a:accent6>
        <a:srgbClr val="506671"/>
      </a:accent6>
      <a:hlink>
        <a:srgbClr val="009EE3"/>
      </a:hlink>
      <a:folHlink>
        <a:srgbClr val="8FA2AC"/>
      </a:folHlink>
    </a:clrScheme>
    <a:fontScheme name="E+H Serif">
      <a:majorFont>
        <a:latin typeface="E+H Serif"/>
        <a:ea typeface=""/>
        <a:cs typeface=""/>
      </a:majorFont>
      <a:minorFont>
        <a:latin typeface="E+H 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7CAA"/>
        </a:solidFill>
        <a:ln>
          <a:noFill/>
        </a:ln>
      </a:spPr>
      <a:bodyPr rtlCol="0" anchor="ctr"/>
      <a:lstStyle>
        <a:defPPr algn="ctr">
          <a:defRPr sz="2000" dirty="0" err="1" smtClean="0">
            <a:solidFill>
              <a:srgbClr val="000000"/>
            </a:solidFill>
            <a:latin typeface="E+H Serif" pitchFamily="18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rgbClr val="007CAA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 dirty="0" err="1" smtClean="0">
            <a:latin typeface="E+H Serif" pitchFamily="18" charset="0"/>
          </a:defRPr>
        </a:defPPr>
      </a:lstStyle>
    </a:txDef>
  </a:objectDefaults>
  <a:extraClrSchemeLst>
    <a:extraClrScheme>
      <a:clrScheme name="Endress+Hauser">
        <a:dk1>
          <a:srgbClr val="000000"/>
        </a:dk1>
        <a:lt1>
          <a:srgbClr val="FFFFFF"/>
        </a:lt1>
        <a:dk2>
          <a:srgbClr val="506671"/>
        </a:dk2>
        <a:lt2>
          <a:srgbClr val="009EE3"/>
        </a:lt2>
        <a:accent1>
          <a:srgbClr val="AED3E7"/>
        </a:accent1>
        <a:accent2>
          <a:srgbClr val="007CAA"/>
        </a:accent2>
        <a:accent3>
          <a:srgbClr val="00597A"/>
        </a:accent3>
        <a:accent4>
          <a:srgbClr val="009EE3"/>
        </a:accent4>
        <a:accent5>
          <a:srgbClr val="7B0040"/>
        </a:accent5>
        <a:accent6>
          <a:srgbClr val="506671"/>
        </a:accent6>
        <a:hlink>
          <a:srgbClr val="009EE3"/>
        </a:hlink>
        <a:folHlink>
          <a:srgbClr val="8FA2AC"/>
        </a:folHlink>
      </a:clrScheme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+H Serif">
      <a:majorFont>
        <a:latin typeface="E+H Serif"/>
        <a:ea typeface=""/>
        <a:cs typeface="E+H Serif Asia_ME"/>
      </a:majorFont>
      <a:minorFont>
        <a:latin typeface="E+H Serif"/>
        <a:ea typeface=""/>
        <a:cs typeface="E+H Serif Asia_M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dirty="0">
            <a:latin typeface="E+H Serif" pitchFamily="18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dirty="0">
            <a:latin typeface="E+H Serif" pitchFamily="18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+H Serif">
      <a:majorFont>
        <a:latin typeface="E+H Serif"/>
        <a:ea typeface=""/>
        <a:cs typeface="E+H Serif Asia_ME"/>
      </a:majorFont>
      <a:minorFont>
        <a:latin typeface="E+H Serif"/>
        <a:ea typeface=""/>
        <a:cs typeface="E+H Serif Asia_M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dirty="0">
            <a:latin typeface="E+H Serif" pitchFamily="18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dirty="0">
            <a:latin typeface="E+H Serif" pitchFamily="18" charset="0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3175</TotalTime>
  <Words>736</Words>
  <Application>Microsoft Office PowerPoint</Application>
  <PresentationFormat>On-screen Show (4:3)</PresentationFormat>
  <Paragraphs>166</Paragraphs>
  <Slides>14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E+H</vt:lpstr>
      <vt:lpstr>1st Annual Community Career+Education Forum for students</vt:lpstr>
      <vt:lpstr>1st Annual Community Career+Education Forum for students</vt:lpstr>
      <vt:lpstr>Aspire Johnson County – Central Nine – Endress+Hauser</vt:lpstr>
      <vt:lpstr>1st Annual Community Career+Education Forum for students</vt:lpstr>
      <vt:lpstr>1st Annual Community Career+Education Forum for students</vt:lpstr>
      <vt:lpstr>Collaboration takes effort…</vt:lpstr>
      <vt:lpstr>E+H’s “Pipelines + Pathways” program scope</vt:lpstr>
      <vt:lpstr>Pipelines + Pathways (the “components”)</vt:lpstr>
      <vt:lpstr>Process Training Unit to demonstrate products</vt:lpstr>
      <vt:lpstr>Participants (Schools and Advanced Manufacturers)</vt:lpstr>
      <vt:lpstr>Next Steps</vt:lpstr>
      <vt:lpstr>June 26th is the finish line (and just the beginning)!</vt:lpstr>
      <vt:lpstr>Slide 13</vt:lpstr>
      <vt:lpstr>Contact info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Dalonte Keemer</dc:creator>
  <cp:lastModifiedBy>ls</cp:lastModifiedBy>
  <cp:revision>289</cp:revision>
  <cp:lastPrinted>2014-02-07T15:55:31Z</cp:lastPrinted>
  <dcterms:created xsi:type="dcterms:W3CDTF">2012-04-03T09:13:13Z</dcterms:created>
  <dcterms:modified xsi:type="dcterms:W3CDTF">2014-04-08T16:30:22Z</dcterms:modified>
</cp:coreProperties>
</file>