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7" name="Group 1556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1558" name="Straight Connector 1557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9" name="Straight Connector 1558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0" name="Straight Connector 1559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1" name="Straight Connector 1560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2" name="Straight Connector 1561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3" name="Straight Connector 1562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4" name="Straight Connector 1563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5" name="Straight Connector 1564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6" name="Straight Connector 1565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7" name="Straight Connector 1566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68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9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0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1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2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3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4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5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6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7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8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9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0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1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2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3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4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5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6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7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8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9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0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1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2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3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4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5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6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7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8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9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0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1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2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3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4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5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6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7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8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9" name="Oval 1608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0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1" name="Oval 1610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2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3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4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5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6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7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8" name="Oval 1617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9" name="Oval 1618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0" name="Oval 1619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1" name="Oval 1620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2" name="Oval 1621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3" name="Oval 1622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4" name="Oval 1623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6" name="Oval 1625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7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8" name="Oval 1627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9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0" name="Oval 1629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1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2" name="Oval 1631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3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4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5" name="Oval 1634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6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7" name="Oval 1636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8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9" name="Oval 1638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0" name="Oval 1639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1" name="Oval 1640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2" name="Oval 1641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3" name="Oval 1642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4" name="Oval 1643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5" name="Oval 1644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6" name="Oval 1645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7" name="Oval 1646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8" name="Oval 1647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9" name="Oval 1648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0" name="Oval 1649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1" name="Oval 1650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2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3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4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5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6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7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8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9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0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1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2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3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4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5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6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7" name="Oval 1666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8" name="Oval 1667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9" name="Oval 1668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0" name="Oval 1669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1" name="Oval 1670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2" name="Oval 1671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3" name="Oval 1672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4" name="Oval 1673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5" name="Oval 1674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6" name="Oval 1675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7" name="Oval 1676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8" name="Oval 1677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9" name="Oval 1678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0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1" name="Oval 1680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2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3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4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5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6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7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8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9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0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1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2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3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4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5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6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7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8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9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0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1" name="Oval 1700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2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3" name="Oval 1702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4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5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6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7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8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9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0" name="Oval 1709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1" name="Oval 1710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2" name="Oval 1711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3" name="Oval 1712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4" name="Oval 1713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5" name="Oval 1714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6" name="Oval 1715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7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8" name="Oval 1717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9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0" name="Oval 1719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1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2" name="Oval 1721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3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4" name="Oval 1723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5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6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7" name="Oval 1726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8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9" name="Oval 1728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0" name="Oval 1729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1" name="Oval 1730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2" name="Oval 1731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3" name="Oval 1732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4" name="Oval 1733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5" name="Oval 1734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6" name="Oval 1735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7" name="Oval 1736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8" name="Oval 1737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9" name="Oval 1738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0" name="Oval 1739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1" name="Oval 1740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2" name="Oval 1741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3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4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5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6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7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8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9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0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1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2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3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4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5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6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7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8" name="Oval 1757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9" name="Oval 1758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0" name="Oval 1759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1" name="Oval 1760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2" name="Oval 1761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3" name="Oval 1762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4" name="Oval 1763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5" name="Oval 1764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6" name="Oval 1765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7" name="Oval 1766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8" name="Oval 1767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9" name="Oval 1768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0" name="Oval 1769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1" name="Oval 1770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2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3" name="Oval 1772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5" name="Oval 1774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6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7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8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9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0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1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2" name="Oval 1781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3" name="Oval 1782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4" name="Oval 1783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5" name="Oval 1784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6" name="Oval 1785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7" name="Oval 1786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8" name="Oval 1787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9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0" name="Oval 178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1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2" name="Oval 1791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4" name="Oval 1793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5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6" name="Oval 1795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7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8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9" name="Oval 1798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00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1" name="Oval 1800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2" name="Oval 1801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3" name="Oval 1802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4" name="Oval 1803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5" name="Oval 1804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6" name="Oval 1805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7" name="Oval 1806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8" name="Oval 1807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9" name="Oval 1808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0" name="Oval 1809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1" name="Oval 1810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2" name="Oval 1811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3" name="Oval 1812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4" name="Oval 1813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5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6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7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8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9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0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1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2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3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4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5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6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7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8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9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0" name="Oval 1829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1" name="Oval 1830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2" name="Oval 1831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3" name="Oval 1832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4" name="Oval 1833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5" name="Oval 1834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6" name="Oval 1835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7" name="Oval 1836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8" name="Oval 1837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9" name="Oval 1838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0" name="Oval 1839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1" name="Oval 1840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2" name="Oval 1841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3" name="Oval 1842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4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5" name="Oval 18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6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7" name="Oval 1846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8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9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0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1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2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3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4" name="Oval 1853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5" name="Oval 1854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6" name="Oval 1855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7" name="Oval 1856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8" name="Oval 1857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9" name="Oval 1858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0" name="Oval 1859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1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2" name="Oval 1861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3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4" name="Oval 1863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5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6" name="Oval 186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7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8" name="Oval 1867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9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0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1" name="Oval 1870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72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3" name="Oval 1872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4" name="Oval 1873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5" name="Oval 1874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6" name="Oval 1875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7" name="Oval 1876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8" name="Oval 1877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9" name="Oval 1878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0" name="Oval 1879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1" name="Oval 1880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2" name="Oval 1881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3" name="Oval 1882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4" name="Oval 1883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5" name="Oval 1884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6" name="Oval 1885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7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8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9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0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1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2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3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4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5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6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7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8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9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0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1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2" name="Oval 1901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3" name="Oval 1902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4" name="Oval 1903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5" name="Oval 1904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6" name="Oval 1905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7" name="Oval 1906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8" name="Oval 1907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9" name="Oval 1908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0" name="Oval 1909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1" name="Oval 1910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2" name="Oval 1911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3" name="Oval 1912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4" name="Oval 1913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5" name="Oval 1914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6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7" name="Oval 1916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18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9" name="Oval 1918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0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1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2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3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4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5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6" name="Oval 1925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7" name="Oval 1926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8" name="Oval 1927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9" name="Oval 1928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0" name="Oval 1929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1" name="Oval 1930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2" name="Oval 1931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3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4" name="Oval 1933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5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6" name="Oval 1935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7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8" name="Oval 1937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9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0" name="Oval 1939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3" name="Oval 1942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4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5" name="Oval 1944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6" name="Oval 1945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7" name="Oval 1946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8" name="Oval 1947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9" name="Oval 1948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0" name="Oval 1949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1" name="Oval 1950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2" name="Oval 1951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3" name="Oval 1952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4" name="Oval 1953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5" name="Oval 1954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6" name="Oval 1955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7" name="Oval 1956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8" name="Oval 1957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9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0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1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2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3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4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5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6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7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8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9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0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1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2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3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4" name="Oval 1973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5" name="Oval 1974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6" name="Oval 1975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7" name="Oval 1976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8" name="Oval 1977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9" name="Oval 1978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0" name="Oval 1979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1" name="Oval 1980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2" name="Oval 1981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3" name="Oval 1982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4" name="Oval 1983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5" name="Oval 1984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6" name="Oval 1985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7" name="Oval 1986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8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9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0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1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2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3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4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5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6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7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8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9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0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1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2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3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6" name="Group 525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527" name="Straight Connector 526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Straight Connector 527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9" name="Straight Connector 528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0" name="Straight Connector 529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1" name="Straight Connector 530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" name="Straight Connector 531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3" name="Straight Connector 532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4" name="Straight Connector 533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Straight Connector 534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6" name="Straight Connector 535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7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8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9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0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1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2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3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4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5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6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7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8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9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0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1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2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3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4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5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6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7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8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9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0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1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2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3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4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5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6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7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8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9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0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1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2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3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4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5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6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7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8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9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0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1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2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3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4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6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7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8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9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0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1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2" name="Oval 591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3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4" name="Oval 593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5" name="Oval 594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6" name="Oval 595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7" name="Oval 596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8" name="Oval 597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9" name="Oval 598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0" name="Oval 599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1" name="Oval 600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2" name="Oval 601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3" name="Oval 602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4" name="Oval 603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5" name="Oval 604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6" name="Oval 605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7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8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9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0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1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2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3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4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5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6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7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8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9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0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1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2" name="Oval 621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3" name="Oval 622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4" name="Oval 623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5" name="Oval 624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6" name="Oval 625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7" name="Oval 626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8" name="Oval 627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9" name="Oval 628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0" name="Oval 629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1" name="Oval 630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2" name="Oval 631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3" name="Oval 632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4" name="Oval 633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5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6" name="Oval 635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7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8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9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0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1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2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3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4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5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6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7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8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9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0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1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2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3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4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5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6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7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8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9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0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1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2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3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4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5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6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7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8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9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0" name="Oval 669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1" name="Oval 670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2" name="Oval 671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3" name="Oval 672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4" name="Oval 673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5" name="Oval 674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6" name="Oval 675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7" name="Oval 676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8" name="Oval 677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9" name="Oval 678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0" name="Oval 679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1" name="Oval 680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2" name="Oval 681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3" name="Oval 682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4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5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6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7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8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9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0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1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2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3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4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5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6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7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8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9" name="Oval 698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0" name="Oval 699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1" name="Oval 700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2" name="Oval 701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3" name="Oval 702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4" name="Oval 703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5" name="Oval 704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6" name="Oval 705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7" name="Oval 706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8" name="Oval 707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9" name="Oval 708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0" name="Oval 709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1" name="Oval 710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2" name="Oval 711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3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5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6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7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8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9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0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1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2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4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5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6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7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8" name="Oval 727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9" name="Oval 728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0" name="Oval 729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1" name="Oval 730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2" name="Oval 731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3" name="Oval 732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4" name="Oval 733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5" name="Oval 734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6" name="Oval 735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7" name="Oval 736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8" name="Oval 737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9" name="Oval 738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0" name="Oval 739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1" name="Oval 740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2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3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4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5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6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7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8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9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0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1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2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3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4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5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6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7" name="Oval 756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8" name="Oval 757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9" name="Oval 758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0" name="Oval 759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1" name="Oval 760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2" name="Oval 761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3" name="Oval 762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4" name="Oval 763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5" name="Oval 764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6" name="Oval 765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7" name="Oval 766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8" name="Oval 767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9" name="Oval 768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0" name="Oval 769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1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2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3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4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5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6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7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8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9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0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1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2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3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4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5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6" name="Oval 785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7" name="Oval 786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8" name="Oval 787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9" name="Oval 788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0" name="Oval 789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1" name="Oval 790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2" name="Oval 791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3" name="Oval 792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4" name="Oval 793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5" name="Oval 794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6" name="Oval 795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7" name="Oval 796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8" name="Oval 797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9" name="Oval 798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0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1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2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3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4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5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6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7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8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9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0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1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2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3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4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5" name="Oval 814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6" name="Oval 815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7" name="Oval 816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8" name="Oval 817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9" name="Oval 818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0" name="Oval 819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1" name="Oval 820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2" name="Oval 821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3" name="Oval 822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4" name="Oval 823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5" name="Oval 824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6" name="Oval 825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7" name="Oval 826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8" name="Oval 827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9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0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1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2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3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4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5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6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7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8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9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0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3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4" name="Oval 843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5" name="Oval 844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6" name="Oval 845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7" name="Oval 846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8" name="Oval 847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9" name="Oval 848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0" name="Oval 849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1" name="Oval 850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2" name="Oval 851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3" name="Oval 852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4" name="Oval 853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5" name="Oval 854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6" name="Oval 855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7" name="Oval 856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8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9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0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1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2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3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4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5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6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7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8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9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0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1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2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3" name="Oval 872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4" name="Oval 873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5" name="Oval 874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6" name="Oval 875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7" name="Oval 876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8" name="Oval 877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9" name="Oval 878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0" name="Oval 879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1" name="Oval 880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2" name="Oval 881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3" name="Oval 882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4" name="Oval 883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5" name="Oval 884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6" name="Oval 885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7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8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9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0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1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2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3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4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5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6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7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8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9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0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1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2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3" name="Oval 902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4" name="Oval 903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5" name="Oval 904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6" name="Oval 905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7" name="Oval 906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8" name="Oval 907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9" name="Oval 908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0" name="Oval 909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1" name="Oval 910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2" name="Oval 911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3" name="Oval 912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4" name="Oval 913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5" name="Oval 914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6" name="Oval 915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7" name="Oval 916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8" name="Oval 917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9" name="Oval 918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0" name="Oval 919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1" name="Oval 920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2" name="Oval 921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3" name="Oval 922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4" name="Oval 923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5" name="Oval 924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6" name="Oval 925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7" name="Oval 926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8" name="Oval 927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9" name="Oval 928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0" name="Oval 929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1" name="Oval 930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2" name="Oval 931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3" name="Oval 932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4" name="Oval 933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5" name="Oval 934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6" name="Oval 935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7" name="Oval 936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8" name="Oval 937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9" name="Oval 938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0" name="Oval 93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1" name="Oval 940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2" name="Oval 941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3" name="Oval 942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4" name="Oval 943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5" name="Oval 9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6" name="Oval 945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7" name="Oval 946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8" name="Oval 947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9" name="Oval 948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0" name="Oval 949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1" name="Oval 950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2" name="Oval 951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3" name="Oval 952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4" name="Oval 953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5" name="Oval 954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6" name="Oval 95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7" name="Oval 956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8" name="Oval 957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9" name="Oval 958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0" name="Oval 959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1" name="Oval 960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2" name="Oval 961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3" name="Oval 962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4" name="Oval 963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5" name="Oval 964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6" name="Oval 965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7" name="Oval 966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8" name="Oval 967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9" name="Oval 968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0" name="Oval 969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1" name="Oval 970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2" name="Oval 971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tIns="45720" rIns="91440" bIns="4572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3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3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dirty="0"/>
              <a:pPr/>
              <a:t>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2022-23 AE Goals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325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2022-23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Meet or exceed 68% on Table 4</a:t>
            </a:r>
          </a:p>
          <a:p>
            <a:pPr lvl="3"/>
            <a:r>
              <a:rPr lang="en-US" dirty="0" smtClean="0"/>
              <a:t>ELL meet or exceed 64%</a:t>
            </a:r>
          </a:p>
          <a:p>
            <a:pPr lvl="3"/>
            <a:r>
              <a:rPr lang="en-US" dirty="0" smtClean="0"/>
              <a:t>HSE meet or exceed 72%</a:t>
            </a:r>
          </a:p>
          <a:p>
            <a:pPr marL="457200" lvl="3" indent="0">
              <a:buNone/>
            </a:pPr>
            <a:endParaRPr lang="en-US" dirty="0"/>
          </a:p>
          <a:p>
            <a:pPr marL="457200" lvl="3" indent="0">
              <a:buNone/>
            </a:pPr>
            <a:r>
              <a:rPr lang="en-US" sz="2000" dirty="0" smtClean="0"/>
              <a:t>Meet or exceed the 1040 enrollment goal</a:t>
            </a:r>
          </a:p>
          <a:p>
            <a:pPr marL="457200" lvl="3" indent="0">
              <a:buNone/>
            </a:pPr>
            <a:r>
              <a:rPr lang="en-US" sz="2000" dirty="0" smtClean="0"/>
              <a:t>Meet or exceed 45% of all students participating in Distance Learning</a:t>
            </a:r>
          </a:p>
          <a:p>
            <a:pPr marL="457200" lvl="3" indent="0">
              <a:buNone/>
            </a:pPr>
            <a:r>
              <a:rPr lang="en-US" sz="2000" dirty="0" smtClean="0"/>
              <a:t>Increase HSE attainment to 20% of HSE students</a:t>
            </a:r>
          </a:p>
          <a:p>
            <a:pPr marL="457200" lvl="3" indent="0">
              <a:buNone/>
            </a:pPr>
            <a:r>
              <a:rPr lang="en-US" sz="2000" dirty="0" smtClean="0"/>
              <a:t>IET Completions to 90%</a:t>
            </a:r>
          </a:p>
          <a:p>
            <a:pPr marL="457200" lvl="3" indent="0">
              <a:buNone/>
            </a:pPr>
            <a:r>
              <a:rPr lang="en-US" sz="2000" dirty="0" smtClean="0"/>
              <a:t>IET Certifications to 85%</a:t>
            </a:r>
          </a:p>
          <a:p>
            <a:pPr marL="457200" lvl="3" indent="0">
              <a:buNone/>
            </a:pPr>
            <a:r>
              <a:rPr lang="en-US" sz="2000" dirty="0" smtClean="0"/>
              <a:t>IET Enrollment to meet or exceed 53</a:t>
            </a:r>
          </a:p>
          <a:p>
            <a:pPr marL="457200" lvl="3" indent="0">
              <a:buNone/>
            </a:pPr>
            <a:r>
              <a:rPr lang="en-US" sz="2000" dirty="0" smtClean="0"/>
              <a:t>WEI partnerships increase to 7</a:t>
            </a:r>
          </a:p>
          <a:p>
            <a:pPr marL="457200" lvl="3" indent="0">
              <a:buNone/>
            </a:pPr>
            <a:endParaRPr lang="en-US" dirty="0" smtClean="0"/>
          </a:p>
          <a:p>
            <a:pPr marL="457200" lvl="3" indent="0">
              <a:buNone/>
            </a:pPr>
            <a:endParaRPr lang="en-US" dirty="0" smtClean="0"/>
          </a:p>
          <a:p>
            <a:pPr marL="457200" lvl="3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88200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2022-23 August Update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Table 4 % = 2.27%</a:t>
            </a:r>
          </a:p>
          <a:p>
            <a:pPr lvl="1"/>
            <a:r>
              <a:rPr lang="en-US" dirty="0" smtClean="0"/>
              <a:t>HSE = 0%</a:t>
            </a:r>
          </a:p>
          <a:p>
            <a:pPr lvl="1"/>
            <a:r>
              <a:rPr lang="en-US" dirty="0" smtClean="0"/>
              <a:t>ELL = 2.63%</a:t>
            </a:r>
          </a:p>
          <a:p>
            <a:pPr marL="128016" lvl="1" indent="0">
              <a:buNone/>
            </a:pPr>
            <a:endParaRPr lang="en-US" dirty="0"/>
          </a:p>
          <a:p>
            <a:pPr marL="128016" lvl="1" indent="0">
              <a:buNone/>
            </a:pPr>
            <a:endParaRPr lang="en-US" dirty="0" smtClean="0"/>
          </a:p>
          <a:p>
            <a:pPr marL="128016" lvl="1" indent="0">
              <a:buNone/>
            </a:pPr>
            <a:r>
              <a:rPr lang="en-US" dirty="0" smtClean="0"/>
              <a:t>Enrollment = 44</a:t>
            </a:r>
          </a:p>
          <a:p>
            <a:pPr marL="128016" lvl="1" indent="0">
              <a:buNone/>
            </a:pPr>
            <a:r>
              <a:rPr lang="en-US" dirty="0"/>
              <a:t>	</a:t>
            </a:r>
            <a:r>
              <a:rPr lang="en-US" dirty="0" smtClean="0"/>
              <a:t>HSE = 6</a:t>
            </a:r>
          </a:p>
          <a:p>
            <a:pPr marL="128016" lvl="1" indent="0">
              <a:buNone/>
            </a:pPr>
            <a:r>
              <a:rPr lang="en-US" dirty="0"/>
              <a:t>	</a:t>
            </a:r>
            <a:r>
              <a:rPr lang="en-US" dirty="0" smtClean="0"/>
              <a:t>ELL = 38</a:t>
            </a:r>
          </a:p>
          <a:p>
            <a:pPr marL="128016" lvl="1" indent="0">
              <a:buNone/>
            </a:pPr>
            <a:endParaRPr lang="en-US" dirty="0"/>
          </a:p>
          <a:p>
            <a:pPr marL="128016" lvl="1" indent="0">
              <a:buNone/>
            </a:pPr>
            <a:r>
              <a:rPr lang="en-US" dirty="0" smtClean="0"/>
              <a:t>Distance Learning = 0 %</a:t>
            </a:r>
          </a:p>
          <a:p>
            <a:pPr marL="128016" lvl="1" indent="0">
              <a:buNone/>
            </a:pPr>
            <a:endParaRPr lang="en-US" dirty="0"/>
          </a:p>
          <a:p>
            <a:pPr marL="128016" lvl="1" indent="0">
              <a:buNone/>
            </a:pPr>
            <a:r>
              <a:rPr lang="en-US" dirty="0" smtClean="0"/>
              <a:t>HSE Attainment = 2 , 33%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IET Enrollment = 0</a:t>
            </a:r>
          </a:p>
          <a:p>
            <a:r>
              <a:rPr lang="en-US" dirty="0" smtClean="0"/>
              <a:t>IET Completions = 0</a:t>
            </a:r>
          </a:p>
          <a:p>
            <a:r>
              <a:rPr lang="en-US" dirty="0" smtClean="0"/>
              <a:t>IET Certifications = 0</a:t>
            </a:r>
          </a:p>
          <a:p>
            <a:endParaRPr lang="en-US" dirty="0"/>
          </a:p>
          <a:p>
            <a:r>
              <a:rPr lang="en-US" dirty="0" smtClean="0"/>
              <a:t>WEI </a:t>
            </a:r>
          </a:p>
          <a:p>
            <a:pPr lvl="1"/>
            <a:r>
              <a:rPr lang="en-US" dirty="0" smtClean="0"/>
              <a:t>We have began the Amazon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854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2022-23 September </a:t>
            </a:r>
            <a:r>
              <a:rPr lang="en-US" dirty="0" err="1" smtClean="0"/>
              <a:t>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Table 4 % = </a:t>
            </a:r>
            <a:r>
              <a:rPr lang="en-US" dirty="0" smtClean="0"/>
              <a:t>4%</a:t>
            </a:r>
            <a:endParaRPr lang="en-US" dirty="0"/>
          </a:p>
          <a:p>
            <a:pPr lvl="1"/>
            <a:r>
              <a:rPr lang="en-US" dirty="0"/>
              <a:t>HSE = </a:t>
            </a:r>
            <a:r>
              <a:rPr lang="en-US" dirty="0" smtClean="0"/>
              <a:t>6.98%</a:t>
            </a:r>
            <a:endParaRPr lang="en-US" dirty="0"/>
          </a:p>
          <a:p>
            <a:pPr lvl="1"/>
            <a:r>
              <a:rPr lang="en-US" dirty="0"/>
              <a:t>ELL = </a:t>
            </a:r>
            <a:r>
              <a:rPr lang="en-US" dirty="0" smtClean="0"/>
              <a:t>1.75%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Enrollment = 200</a:t>
            </a:r>
          </a:p>
          <a:p>
            <a:pPr lvl="2"/>
            <a:r>
              <a:rPr lang="en-US" dirty="0" smtClean="0"/>
              <a:t>HSE = 86</a:t>
            </a:r>
          </a:p>
          <a:p>
            <a:pPr lvl="2"/>
            <a:r>
              <a:rPr lang="en-US" dirty="0" smtClean="0"/>
              <a:t>ELL = 114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Distance Education = 4% 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HSE Attainment = 4 (5%)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IET Enrollment = </a:t>
            </a:r>
            <a:r>
              <a:rPr lang="en-US" dirty="0" smtClean="0"/>
              <a:t>40</a:t>
            </a:r>
            <a:endParaRPr lang="en-US" dirty="0"/>
          </a:p>
          <a:p>
            <a:r>
              <a:rPr lang="en-US" dirty="0"/>
              <a:t>IET Completions = 0</a:t>
            </a:r>
          </a:p>
          <a:p>
            <a:r>
              <a:rPr lang="en-US" dirty="0"/>
              <a:t>IET Certifications = 0</a:t>
            </a:r>
          </a:p>
          <a:p>
            <a:endParaRPr lang="en-US" dirty="0"/>
          </a:p>
          <a:p>
            <a:r>
              <a:rPr lang="en-US" dirty="0"/>
              <a:t>WEI </a:t>
            </a:r>
          </a:p>
          <a:p>
            <a:pPr lvl="1"/>
            <a:r>
              <a:rPr lang="en-US" dirty="0"/>
              <a:t>We have began the Amazon class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018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October 2022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Table 4 % = </a:t>
            </a:r>
            <a:r>
              <a:rPr lang="en-US" dirty="0" smtClean="0"/>
              <a:t>12.13%</a:t>
            </a:r>
            <a:endParaRPr lang="en-US" dirty="0"/>
          </a:p>
          <a:p>
            <a:pPr lvl="1"/>
            <a:r>
              <a:rPr lang="en-US" dirty="0"/>
              <a:t>HSE = </a:t>
            </a:r>
            <a:r>
              <a:rPr lang="en-US" dirty="0" smtClean="0"/>
              <a:t>13.51%</a:t>
            </a:r>
            <a:endParaRPr lang="en-US" dirty="0"/>
          </a:p>
          <a:p>
            <a:pPr lvl="1"/>
            <a:r>
              <a:rPr lang="en-US" dirty="0"/>
              <a:t>ELL = </a:t>
            </a:r>
            <a:r>
              <a:rPr lang="en-US" dirty="0" smtClean="0"/>
              <a:t>11.05%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Enrollment = </a:t>
            </a:r>
            <a:r>
              <a:rPr lang="en-US" dirty="0" smtClean="0"/>
              <a:t>451</a:t>
            </a:r>
            <a:endParaRPr lang="en-US" dirty="0"/>
          </a:p>
          <a:p>
            <a:pPr lvl="2"/>
            <a:r>
              <a:rPr lang="en-US" dirty="0"/>
              <a:t>HSE = </a:t>
            </a:r>
            <a:r>
              <a:rPr lang="en-US" dirty="0" smtClean="0"/>
              <a:t>225</a:t>
            </a:r>
            <a:endParaRPr lang="en-US" dirty="0"/>
          </a:p>
          <a:p>
            <a:pPr lvl="2"/>
            <a:r>
              <a:rPr lang="en-US" dirty="0"/>
              <a:t>ELL = </a:t>
            </a:r>
            <a:r>
              <a:rPr lang="en-US" dirty="0" smtClean="0"/>
              <a:t>226</a:t>
            </a:r>
            <a:endParaRPr lang="en-US" dirty="0"/>
          </a:p>
          <a:p>
            <a:pPr lvl="2"/>
            <a:endParaRPr lang="en-US" dirty="0"/>
          </a:p>
          <a:p>
            <a:pPr lvl="2"/>
            <a:r>
              <a:rPr lang="en-US" dirty="0"/>
              <a:t>Distance Education = </a:t>
            </a:r>
            <a:r>
              <a:rPr lang="en-US" dirty="0" smtClean="0"/>
              <a:t>15.97% </a:t>
            </a:r>
            <a:endParaRPr lang="en-US" dirty="0"/>
          </a:p>
          <a:p>
            <a:pPr lvl="2"/>
            <a:endParaRPr lang="en-US" dirty="0"/>
          </a:p>
          <a:p>
            <a:pPr lvl="2"/>
            <a:r>
              <a:rPr lang="en-US" dirty="0"/>
              <a:t>HSE Attainment = </a:t>
            </a:r>
            <a:r>
              <a:rPr lang="en-US" dirty="0" smtClean="0"/>
              <a:t>12 (5%) 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IET Enrollment = </a:t>
            </a:r>
            <a:r>
              <a:rPr lang="en-US" dirty="0" smtClean="0"/>
              <a:t>69</a:t>
            </a:r>
            <a:endParaRPr lang="en-US" dirty="0"/>
          </a:p>
          <a:p>
            <a:r>
              <a:rPr lang="en-US" dirty="0"/>
              <a:t>IET Completions = 0</a:t>
            </a:r>
          </a:p>
          <a:p>
            <a:r>
              <a:rPr lang="en-US" dirty="0"/>
              <a:t>IET Certifications = 0</a:t>
            </a:r>
          </a:p>
          <a:p>
            <a:endParaRPr lang="en-US" dirty="0"/>
          </a:p>
          <a:p>
            <a:r>
              <a:rPr lang="en-US" dirty="0"/>
              <a:t>WEI </a:t>
            </a:r>
          </a:p>
          <a:p>
            <a:pPr lvl="1"/>
            <a:r>
              <a:rPr lang="en-US" dirty="0"/>
              <a:t>We have began the Amazon </a:t>
            </a:r>
            <a:r>
              <a:rPr lang="en-US" dirty="0" smtClean="0"/>
              <a:t>class </a:t>
            </a:r>
          </a:p>
          <a:p>
            <a:pPr lvl="1"/>
            <a:r>
              <a:rPr lang="en-US" dirty="0" smtClean="0"/>
              <a:t>Auto Service with Ray Skillman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215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November 2022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Table 4 % = </a:t>
            </a:r>
            <a:r>
              <a:rPr lang="en-US" dirty="0" smtClean="0"/>
              <a:t>23.51%</a:t>
            </a:r>
            <a:endParaRPr lang="en-US" dirty="0"/>
          </a:p>
          <a:p>
            <a:pPr lvl="1"/>
            <a:r>
              <a:rPr lang="en-US" dirty="0"/>
              <a:t>HSE = </a:t>
            </a:r>
            <a:r>
              <a:rPr lang="en-US" dirty="0" smtClean="0"/>
              <a:t>23.11%</a:t>
            </a:r>
            <a:endParaRPr lang="en-US" dirty="0"/>
          </a:p>
          <a:p>
            <a:pPr lvl="1"/>
            <a:r>
              <a:rPr lang="en-US" dirty="0"/>
              <a:t>ELL = </a:t>
            </a:r>
            <a:r>
              <a:rPr lang="en-US" dirty="0" smtClean="0"/>
              <a:t>23.81%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Enrollment = </a:t>
            </a:r>
            <a:r>
              <a:rPr lang="en-US" dirty="0" smtClean="0"/>
              <a:t>485</a:t>
            </a:r>
            <a:endParaRPr lang="en-US" dirty="0"/>
          </a:p>
          <a:p>
            <a:pPr lvl="2"/>
            <a:r>
              <a:rPr lang="en-US" dirty="0"/>
              <a:t>HSE = </a:t>
            </a:r>
            <a:r>
              <a:rPr lang="en-US" dirty="0" smtClean="0"/>
              <a:t>212</a:t>
            </a:r>
            <a:endParaRPr lang="en-US" dirty="0"/>
          </a:p>
          <a:p>
            <a:pPr lvl="2"/>
            <a:r>
              <a:rPr lang="en-US" dirty="0"/>
              <a:t>ELL = </a:t>
            </a:r>
            <a:r>
              <a:rPr lang="en-US" dirty="0" smtClean="0"/>
              <a:t>273</a:t>
            </a:r>
            <a:endParaRPr lang="en-US" dirty="0"/>
          </a:p>
          <a:p>
            <a:pPr lvl="2"/>
            <a:endParaRPr lang="en-US" dirty="0"/>
          </a:p>
          <a:p>
            <a:pPr lvl="2"/>
            <a:r>
              <a:rPr lang="en-US" dirty="0"/>
              <a:t>Distance Education = </a:t>
            </a:r>
            <a:r>
              <a:rPr lang="en-US" dirty="0" smtClean="0"/>
              <a:t>30.65% </a:t>
            </a:r>
            <a:endParaRPr lang="en-US" dirty="0"/>
          </a:p>
          <a:p>
            <a:pPr lvl="2"/>
            <a:endParaRPr lang="en-US" dirty="0"/>
          </a:p>
          <a:p>
            <a:pPr lvl="2"/>
            <a:r>
              <a:rPr lang="en-US" dirty="0"/>
              <a:t>HSE Attainment = 12 (5%)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IET Enrollment = 69</a:t>
            </a:r>
          </a:p>
          <a:p>
            <a:r>
              <a:rPr lang="en-US" dirty="0"/>
              <a:t>IET Completions = </a:t>
            </a:r>
            <a:r>
              <a:rPr lang="en-US" dirty="0" smtClean="0"/>
              <a:t>0</a:t>
            </a:r>
            <a:endParaRPr lang="en-US" dirty="0"/>
          </a:p>
          <a:p>
            <a:r>
              <a:rPr lang="en-US" dirty="0"/>
              <a:t>IET Certifications = 4</a:t>
            </a:r>
          </a:p>
          <a:p>
            <a:endParaRPr lang="en-US" dirty="0"/>
          </a:p>
          <a:p>
            <a:r>
              <a:rPr lang="en-US" dirty="0"/>
              <a:t>WEI </a:t>
            </a:r>
          </a:p>
          <a:p>
            <a:pPr lvl="1"/>
            <a:r>
              <a:rPr lang="en-US" dirty="0"/>
              <a:t>We have began the Amazon class </a:t>
            </a:r>
          </a:p>
          <a:p>
            <a:pPr lvl="1"/>
            <a:r>
              <a:rPr lang="en-US" dirty="0"/>
              <a:t>Auto Service with Ray Skillman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825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December 2022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Table 4 % = </a:t>
            </a:r>
            <a:r>
              <a:rPr lang="en-US" dirty="0" smtClean="0"/>
              <a:t>34.34%                                               </a:t>
            </a:r>
            <a:endParaRPr lang="en-US" dirty="0"/>
          </a:p>
          <a:p>
            <a:pPr lvl="1"/>
            <a:r>
              <a:rPr lang="en-US" dirty="0" smtClean="0"/>
              <a:t>HSE = 29.12%</a:t>
            </a:r>
          </a:p>
          <a:p>
            <a:pPr lvl="1"/>
            <a:r>
              <a:rPr lang="en-US" dirty="0" smtClean="0"/>
              <a:t>ELL </a:t>
            </a:r>
            <a:r>
              <a:rPr lang="en-US" dirty="0"/>
              <a:t>= </a:t>
            </a:r>
            <a:r>
              <a:rPr lang="en-US" dirty="0" smtClean="0"/>
              <a:t>38.87%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Enrollment = </a:t>
            </a:r>
            <a:r>
              <a:rPr lang="en-US" dirty="0" smtClean="0"/>
              <a:t>562</a:t>
            </a:r>
            <a:endParaRPr lang="en-US" dirty="0"/>
          </a:p>
          <a:p>
            <a:pPr lvl="2"/>
            <a:r>
              <a:rPr lang="en-US" dirty="0"/>
              <a:t>HSE = </a:t>
            </a:r>
            <a:r>
              <a:rPr lang="en-US" dirty="0" smtClean="0"/>
              <a:t>261</a:t>
            </a:r>
            <a:endParaRPr lang="en-US" dirty="0"/>
          </a:p>
          <a:p>
            <a:pPr lvl="2"/>
            <a:r>
              <a:rPr lang="en-US" dirty="0"/>
              <a:t>ELL = </a:t>
            </a:r>
            <a:r>
              <a:rPr lang="en-US" dirty="0" smtClean="0"/>
              <a:t>301</a:t>
            </a:r>
            <a:endParaRPr lang="en-US" dirty="0"/>
          </a:p>
          <a:p>
            <a:pPr lvl="2"/>
            <a:endParaRPr lang="en-US" dirty="0"/>
          </a:p>
          <a:p>
            <a:pPr lvl="2"/>
            <a:r>
              <a:rPr lang="en-US" dirty="0"/>
              <a:t>Distance Education = </a:t>
            </a:r>
            <a:r>
              <a:rPr lang="en-US" dirty="0" smtClean="0"/>
              <a:t>46.75% </a:t>
            </a:r>
            <a:endParaRPr lang="en-US" dirty="0"/>
          </a:p>
          <a:p>
            <a:pPr lvl="2"/>
            <a:endParaRPr lang="en-US" dirty="0"/>
          </a:p>
          <a:p>
            <a:pPr lvl="2"/>
            <a:r>
              <a:rPr lang="en-US" dirty="0"/>
              <a:t>HSE Attainment = </a:t>
            </a:r>
            <a:r>
              <a:rPr lang="en-US" dirty="0" smtClean="0"/>
              <a:t>23 (8%) 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1"/>
            <a:r>
              <a:rPr lang="en-US" dirty="0"/>
              <a:t>IET Enrollment = 69</a:t>
            </a:r>
          </a:p>
          <a:p>
            <a:r>
              <a:rPr lang="en-US" dirty="0"/>
              <a:t>IET Completions = </a:t>
            </a:r>
            <a:r>
              <a:rPr lang="en-US" dirty="0" smtClean="0"/>
              <a:t>15</a:t>
            </a:r>
            <a:endParaRPr lang="en-US" dirty="0"/>
          </a:p>
          <a:p>
            <a:r>
              <a:rPr lang="en-US" dirty="0"/>
              <a:t>IET Certifications = </a:t>
            </a:r>
            <a:r>
              <a:rPr lang="en-US" dirty="0" smtClean="0"/>
              <a:t>13</a:t>
            </a:r>
            <a:endParaRPr lang="en-US" dirty="0"/>
          </a:p>
          <a:p>
            <a:endParaRPr lang="en-US" dirty="0"/>
          </a:p>
          <a:p>
            <a:r>
              <a:rPr lang="en-US" dirty="0"/>
              <a:t>WEI </a:t>
            </a:r>
          </a:p>
          <a:p>
            <a:pPr lvl="1"/>
            <a:r>
              <a:rPr lang="en-US" dirty="0"/>
              <a:t>We have began the Amazon class </a:t>
            </a:r>
          </a:p>
          <a:p>
            <a:pPr lvl="1"/>
            <a:r>
              <a:rPr lang="en-US" dirty="0"/>
              <a:t>Auto Service with Ray Skillman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417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January 2022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Table 4 % = </a:t>
            </a:r>
            <a:r>
              <a:rPr lang="en-US" dirty="0" smtClean="0"/>
              <a:t>46.31%                                               </a:t>
            </a:r>
            <a:endParaRPr lang="en-US" dirty="0"/>
          </a:p>
          <a:p>
            <a:pPr lvl="1"/>
            <a:r>
              <a:rPr lang="en-US" dirty="0"/>
              <a:t>HSE = </a:t>
            </a:r>
            <a:r>
              <a:rPr lang="en-US" dirty="0" smtClean="0"/>
              <a:t>51.36%</a:t>
            </a:r>
            <a:endParaRPr lang="en-US" dirty="0"/>
          </a:p>
          <a:p>
            <a:pPr lvl="1"/>
            <a:r>
              <a:rPr lang="en-US" dirty="0"/>
              <a:t>ELL = </a:t>
            </a:r>
            <a:r>
              <a:rPr lang="en-US" dirty="0" smtClean="0"/>
              <a:t>41.59%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Enrollment = </a:t>
            </a:r>
            <a:r>
              <a:rPr lang="en-US" dirty="0" smtClean="0"/>
              <a:t>609</a:t>
            </a:r>
            <a:endParaRPr lang="en-US" dirty="0"/>
          </a:p>
          <a:p>
            <a:pPr lvl="2"/>
            <a:r>
              <a:rPr lang="en-US" dirty="0"/>
              <a:t>HSE = </a:t>
            </a:r>
            <a:r>
              <a:rPr lang="en-US" dirty="0" smtClean="0"/>
              <a:t>294</a:t>
            </a:r>
            <a:endParaRPr lang="en-US" dirty="0"/>
          </a:p>
          <a:p>
            <a:pPr lvl="2"/>
            <a:r>
              <a:rPr lang="en-US" dirty="0"/>
              <a:t>ELL = </a:t>
            </a:r>
            <a:r>
              <a:rPr lang="en-US" dirty="0" smtClean="0"/>
              <a:t>315</a:t>
            </a:r>
            <a:endParaRPr lang="en-US" dirty="0"/>
          </a:p>
          <a:p>
            <a:pPr lvl="2"/>
            <a:endParaRPr lang="en-US" dirty="0"/>
          </a:p>
          <a:p>
            <a:pPr lvl="2"/>
            <a:r>
              <a:rPr lang="en-US" sz="1800" dirty="0">
                <a:solidFill>
                  <a:srgbClr val="00B050"/>
                </a:solidFill>
              </a:rPr>
              <a:t>Distance Education = </a:t>
            </a:r>
            <a:r>
              <a:rPr lang="en-US" sz="1800" dirty="0" smtClean="0">
                <a:solidFill>
                  <a:srgbClr val="00B050"/>
                </a:solidFill>
              </a:rPr>
              <a:t>51.85% </a:t>
            </a:r>
            <a:endParaRPr lang="en-US" sz="1800" dirty="0">
              <a:solidFill>
                <a:srgbClr val="00B050"/>
              </a:solidFill>
            </a:endParaRPr>
          </a:p>
          <a:p>
            <a:pPr lvl="2"/>
            <a:endParaRPr lang="en-US" dirty="0"/>
          </a:p>
          <a:p>
            <a:pPr lvl="2"/>
            <a:r>
              <a:rPr lang="en-US" sz="1800" dirty="0"/>
              <a:t>HSE Attainment = 23 (8%)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28016" lvl="1" indent="0">
              <a:buNone/>
            </a:pPr>
            <a:r>
              <a:rPr lang="en-US" sz="2200" dirty="0"/>
              <a:t>IET Enrollment = </a:t>
            </a:r>
            <a:r>
              <a:rPr lang="en-US" sz="2200" dirty="0" smtClean="0"/>
              <a:t>52</a:t>
            </a:r>
            <a:endParaRPr lang="en-US" sz="2200" dirty="0"/>
          </a:p>
          <a:p>
            <a:r>
              <a:rPr lang="en-US" dirty="0">
                <a:solidFill>
                  <a:srgbClr val="00B050"/>
                </a:solidFill>
              </a:rPr>
              <a:t>IET Completions = </a:t>
            </a:r>
            <a:r>
              <a:rPr lang="en-US" dirty="0" smtClean="0">
                <a:solidFill>
                  <a:srgbClr val="00B050"/>
                </a:solidFill>
              </a:rPr>
              <a:t>48 </a:t>
            </a:r>
            <a:r>
              <a:rPr lang="en-US" sz="1600" dirty="0" smtClean="0">
                <a:solidFill>
                  <a:srgbClr val="00B050"/>
                </a:solidFill>
              </a:rPr>
              <a:t>(92%)</a:t>
            </a:r>
            <a:endParaRPr lang="en-US" sz="1600" dirty="0">
              <a:solidFill>
                <a:srgbClr val="00B050"/>
              </a:solidFill>
            </a:endParaRPr>
          </a:p>
          <a:p>
            <a:r>
              <a:rPr lang="en-US" dirty="0"/>
              <a:t>IET Certifications = </a:t>
            </a:r>
            <a:r>
              <a:rPr lang="en-US" dirty="0" smtClean="0"/>
              <a:t>30 </a:t>
            </a:r>
            <a:r>
              <a:rPr lang="en-US" sz="1600" dirty="0" smtClean="0"/>
              <a:t>(57%)</a:t>
            </a:r>
            <a:endParaRPr lang="en-US" sz="1600" dirty="0"/>
          </a:p>
          <a:p>
            <a:endParaRPr lang="en-US" dirty="0"/>
          </a:p>
          <a:p>
            <a:r>
              <a:rPr lang="en-US" dirty="0"/>
              <a:t>WEI </a:t>
            </a:r>
          </a:p>
          <a:p>
            <a:pPr lvl="1"/>
            <a:r>
              <a:rPr lang="en-US" dirty="0"/>
              <a:t>We have began the Amazon class </a:t>
            </a:r>
          </a:p>
          <a:p>
            <a:pPr lvl="1"/>
            <a:r>
              <a:rPr lang="en-US" dirty="0"/>
              <a:t>Auto Service with Ray </a:t>
            </a:r>
            <a:r>
              <a:rPr lang="en-US" dirty="0" smtClean="0"/>
              <a:t>Skillman</a:t>
            </a:r>
          </a:p>
          <a:p>
            <a:pPr lvl="1"/>
            <a:r>
              <a:rPr lang="en-US" dirty="0" smtClean="0"/>
              <a:t>CNA with Otterbein</a:t>
            </a:r>
            <a:endParaRPr lang="en-US" dirty="0"/>
          </a:p>
          <a:p>
            <a:endParaRPr lang="en-US" sz="1100" dirty="0" smtClean="0"/>
          </a:p>
          <a:p>
            <a:r>
              <a:rPr lang="en-US" sz="1100" dirty="0" smtClean="0">
                <a:solidFill>
                  <a:srgbClr val="00B050"/>
                </a:solidFill>
              </a:rPr>
              <a:t>* Green means have met/exceeded goal.</a:t>
            </a:r>
            <a:endParaRPr lang="en-US" sz="11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5256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B4028482-F53A-4442-AB14-9B7A43F44F9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213</TotalTime>
  <Words>452</Words>
  <Application>Microsoft Office PowerPoint</Application>
  <PresentationFormat>Widescreen</PresentationFormat>
  <Paragraphs>135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Tw Cen MT</vt:lpstr>
      <vt:lpstr>Tw Cen MT Condensed</vt:lpstr>
      <vt:lpstr>Wingdings 3</vt:lpstr>
      <vt:lpstr>Integral</vt:lpstr>
      <vt:lpstr>2022-23 AE Goals</vt:lpstr>
      <vt:lpstr>Goals for 2022-23</vt:lpstr>
      <vt:lpstr>2022-23 August Update</vt:lpstr>
      <vt:lpstr>2022-23 September UPdate</vt:lpstr>
      <vt:lpstr>October 2022</vt:lpstr>
      <vt:lpstr>November 2022</vt:lpstr>
      <vt:lpstr>December 2022</vt:lpstr>
      <vt:lpstr>January 2022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2022-23 AE Goals</dc:title>
  <dc:creator>Michelle Davis</dc:creator>
  <cp:lastModifiedBy>Michelle Davis</cp:lastModifiedBy>
  <cp:revision>23</cp:revision>
  <dcterms:created xsi:type="dcterms:W3CDTF">2022-08-07T23:55:53Z</dcterms:created>
  <dcterms:modified xsi:type="dcterms:W3CDTF">2023-01-05T20:38:39Z</dcterms:modified>
</cp:coreProperties>
</file>