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95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2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1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88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72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4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41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73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667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34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EA47DFE-1D6B-4CBD-9DAC-3A0189B42D49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596102" y="4188593"/>
            <a:ext cx="73152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Comfortaa" panose="00000500000000000000" pitchFamily="2" charset="0"/>
              </a:rPr>
              <a:t>Managed Print Services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A682A2-5CCD-4A16-969D-216105AE5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245" y="2331476"/>
            <a:ext cx="8897510" cy="213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9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5BEC8BA-A7FB-40E9-BFD3-8EFE1DDE30AF}"/>
              </a:ext>
            </a:extLst>
          </p:cNvPr>
          <p:cNvSpPr/>
          <p:nvPr/>
        </p:nvSpPr>
        <p:spPr>
          <a:xfrm>
            <a:off x="0" y="767301"/>
            <a:ext cx="3438939" cy="5323398"/>
          </a:xfrm>
          <a:prstGeom prst="rect">
            <a:avLst/>
          </a:prstGeom>
          <a:solidFill>
            <a:srgbClr val="019EA4"/>
          </a:solidFill>
          <a:ln>
            <a:solidFill>
              <a:srgbClr val="019E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E296B0-07D8-455E-8FDB-EDE4D6C3C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Keep Calm Med" pitchFamily="2" charset="0"/>
              </a:rPr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50C14-CDFA-4181-A3F8-2B1FB1948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Vendors Submitting Bids:</a:t>
            </a:r>
          </a:p>
          <a:p>
            <a:pPr lvl="1"/>
            <a:r>
              <a:rPr lang="en-US" dirty="0"/>
              <a:t>Canon Solutions of America</a:t>
            </a:r>
          </a:p>
          <a:p>
            <a:pPr lvl="1"/>
            <a:r>
              <a:rPr lang="en-US" dirty="0"/>
              <a:t>Dove Technologies</a:t>
            </a:r>
          </a:p>
          <a:p>
            <a:pPr lvl="1"/>
            <a:r>
              <a:rPr lang="en-US" dirty="0"/>
              <a:t>Van </a:t>
            </a:r>
            <a:r>
              <a:rPr lang="en-US" dirty="0" err="1"/>
              <a:t>Ausdall</a:t>
            </a:r>
            <a:r>
              <a:rPr lang="en-US" dirty="0"/>
              <a:t> &amp; Farrar</a:t>
            </a:r>
          </a:p>
          <a:p>
            <a:pPr marL="0" indent="0">
              <a:buNone/>
            </a:pPr>
            <a:r>
              <a:rPr lang="en-US" b="1" dirty="0"/>
              <a:t>Primary considerations:</a:t>
            </a:r>
          </a:p>
          <a:p>
            <a:pPr lvl="1"/>
            <a:r>
              <a:rPr lang="en-US" b="1" dirty="0"/>
              <a:t>Price</a:t>
            </a:r>
          </a:p>
          <a:p>
            <a:pPr lvl="2"/>
            <a:r>
              <a:rPr lang="en-US" i="1" dirty="0"/>
              <a:t>Want to keep cost the same or less than our current MRC.</a:t>
            </a:r>
          </a:p>
          <a:p>
            <a:pPr lvl="1"/>
            <a:r>
              <a:rPr lang="en-US" b="1" dirty="0"/>
              <a:t>Digital Design Printer</a:t>
            </a:r>
          </a:p>
          <a:p>
            <a:pPr lvl="2"/>
            <a:r>
              <a:rPr lang="en-US" i="1" dirty="0"/>
              <a:t>Looking to get a true production printer for Digital Design to help with their curriculum and be able to do everything they need.</a:t>
            </a:r>
          </a:p>
          <a:p>
            <a:pPr lvl="1"/>
            <a:r>
              <a:rPr lang="en-US" b="1" dirty="0"/>
              <a:t>Service</a:t>
            </a:r>
          </a:p>
          <a:p>
            <a:pPr lvl="2"/>
            <a:r>
              <a:rPr lang="en-US" i="1" dirty="0"/>
              <a:t>Service and consumable replacement has been an issue with Sharp.</a:t>
            </a:r>
          </a:p>
          <a:p>
            <a:pPr lvl="1"/>
            <a:r>
              <a:rPr lang="en-US" b="1" dirty="0"/>
              <a:t>Print Management Solution</a:t>
            </a:r>
          </a:p>
          <a:p>
            <a:pPr lvl="2"/>
            <a:r>
              <a:rPr lang="en-US" i="1" dirty="0"/>
              <a:t>Currently </a:t>
            </a:r>
            <a:r>
              <a:rPr lang="en-US" i="1" dirty="0" err="1"/>
              <a:t>PaperCut</a:t>
            </a:r>
            <a:r>
              <a:rPr lang="en-US" i="1" dirty="0"/>
              <a:t> with onsite server. We are looking to move all technology to the Cloud in the near future and need to make sure that whichever way we go can accommodate that.</a:t>
            </a:r>
          </a:p>
        </p:txBody>
      </p:sp>
    </p:spTree>
    <p:extLst>
      <p:ext uri="{BB962C8B-B14F-4D97-AF65-F5344CB8AC3E}">
        <p14:creationId xmlns:p14="http://schemas.microsoft.com/office/powerpoint/2010/main" val="266619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7EEC7D-59E5-4BF1-A399-DD176B0C25AF}"/>
              </a:ext>
            </a:extLst>
          </p:cNvPr>
          <p:cNvSpPr/>
          <p:nvPr/>
        </p:nvSpPr>
        <p:spPr>
          <a:xfrm>
            <a:off x="0" y="767301"/>
            <a:ext cx="3438939" cy="5323398"/>
          </a:xfrm>
          <a:prstGeom prst="rect">
            <a:avLst/>
          </a:prstGeom>
          <a:solidFill>
            <a:srgbClr val="019EA4"/>
          </a:solidFill>
          <a:ln>
            <a:solidFill>
              <a:srgbClr val="019E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717581-BE74-49CB-8CF2-C1DB23622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9118B-7F89-4195-8C78-4CD0A738E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Price </a:t>
            </a:r>
            <a:r>
              <a:rPr lang="en-US" dirty="0"/>
              <a:t>– </a:t>
            </a:r>
            <a:r>
              <a:rPr lang="en-US" sz="1600" i="1" dirty="0"/>
              <a:t>Estimated Total MRC - </a:t>
            </a:r>
            <a:r>
              <a:rPr lang="en-US" sz="1600" b="1" i="1" dirty="0"/>
              <a:t>$3007.77</a:t>
            </a:r>
          </a:p>
          <a:p>
            <a:pPr lvl="1"/>
            <a:r>
              <a:rPr lang="en-US" sz="1600" i="1" dirty="0"/>
              <a:t>Lowest of all submitted bids.</a:t>
            </a:r>
          </a:p>
          <a:p>
            <a:r>
              <a:rPr lang="en-US" b="1" dirty="0"/>
              <a:t>Digital Design Printer </a:t>
            </a:r>
            <a:r>
              <a:rPr lang="en-US" dirty="0"/>
              <a:t>– </a:t>
            </a:r>
            <a:r>
              <a:rPr lang="en-US" sz="1600" i="1" dirty="0"/>
              <a:t>Quote submitted was strictly like-for-like with our current environment. They recommended a larger printer very similar to what we currently have. We asked for a true production machine. This made the MRC lower than the rest, but we aren’t getting what we requested.</a:t>
            </a:r>
          </a:p>
          <a:p>
            <a:r>
              <a:rPr lang="en-US" b="1" dirty="0"/>
              <a:t>Service </a:t>
            </a:r>
            <a:r>
              <a:rPr lang="en-US" dirty="0"/>
              <a:t>– </a:t>
            </a:r>
            <a:r>
              <a:rPr lang="en-US" sz="1600" i="1" dirty="0"/>
              <a:t>Very high level of service (95% customer service level).</a:t>
            </a:r>
          </a:p>
          <a:p>
            <a:r>
              <a:rPr lang="en-US" b="1" dirty="0"/>
              <a:t>Print Management Solution </a:t>
            </a:r>
            <a:r>
              <a:rPr lang="en-US" dirty="0"/>
              <a:t>– </a:t>
            </a:r>
            <a:r>
              <a:rPr lang="en-US" sz="1600" i="1" dirty="0"/>
              <a:t>Since the quote submitted was strictly like-for like, they chose to stick with </a:t>
            </a:r>
            <a:r>
              <a:rPr lang="en-US" sz="1600" i="1" dirty="0" err="1"/>
              <a:t>PaperCut</a:t>
            </a:r>
            <a:r>
              <a:rPr lang="en-US" sz="1600" i="1" dirty="0"/>
              <a:t>, even though we want to move to the Cloud. This also saved money on the MRC even though it wasn’t what we requested.</a:t>
            </a:r>
          </a:p>
          <a:p>
            <a:endParaRPr lang="en-US" sz="1600" i="1" dirty="0"/>
          </a:p>
          <a:p>
            <a:r>
              <a:rPr lang="en-US" sz="1600" i="1" dirty="0"/>
              <a:t>If you take the Digital Design Printer and the Print Management Solution into account, Canon is no longer the lowest bid.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40BF85-CD20-4401-9F4F-F02775E389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891" t="16853" r="8815" b="16495"/>
          <a:stretch/>
        </p:blipFill>
        <p:spPr>
          <a:xfrm>
            <a:off x="155050" y="2532491"/>
            <a:ext cx="3139427" cy="142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90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1057BC-5762-4F50-B2AC-101D5BE2360A}"/>
              </a:ext>
            </a:extLst>
          </p:cNvPr>
          <p:cNvSpPr/>
          <p:nvPr/>
        </p:nvSpPr>
        <p:spPr>
          <a:xfrm>
            <a:off x="0" y="767301"/>
            <a:ext cx="3438939" cy="5323398"/>
          </a:xfrm>
          <a:prstGeom prst="rect">
            <a:avLst/>
          </a:prstGeom>
          <a:solidFill>
            <a:srgbClr val="019EA4"/>
          </a:solidFill>
          <a:ln>
            <a:solidFill>
              <a:srgbClr val="019E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694624-DC5F-40DE-918A-DB2E46EF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Dove </a:t>
            </a:r>
            <a:r>
              <a:rPr lang="en-US" dirty="0" err="1"/>
              <a:t>Techologies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F6439-1D38-488C-B821-47DB6DE4D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Price </a:t>
            </a:r>
            <a:r>
              <a:rPr lang="en-US" dirty="0"/>
              <a:t>– </a:t>
            </a:r>
            <a:r>
              <a:rPr lang="en-US" sz="1600" i="1" dirty="0"/>
              <a:t>Estimated Total MRC - </a:t>
            </a:r>
            <a:r>
              <a:rPr lang="en-US" sz="1600" b="1" i="1" dirty="0"/>
              <a:t>$4180.00</a:t>
            </a:r>
          </a:p>
          <a:p>
            <a:pPr lvl="1"/>
            <a:r>
              <a:rPr lang="en-US" sz="1600" i="1" dirty="0"/>
              <a:t>Highest of all submitted bids.</a:t>
            </a:r>
          </a:p>
          <a:p>
            <a:r>
              <a:rPr lang="en-US" b="1" dirty="0"/>
              <a:t>Digital Design Printer </a:t>
            </a:r>
            <a:r>
              <a:rPr lang="en-US" dirty="0"/>
              <a:t>– </a:t>
            </a:r>
            <a:r>
              <a:rPr lang="en-US" sz="1600" i="1" dirty="0"/>
              <a:t>Dove originally stated that they would be getting us a true production machine, but backed down to a lower model when they saw our current low print volume.</a:t>
            </a:r>
          </a:p>
          <a:p>
            <a:r>
              <a:rPr lang="en-US" b="1" dirty="0"/>
              <a:t>Service </a:t>
            </a:r>
            <a:r>
              <a:rPr lang="en-US" dirty="0"/>
              <a:t>– </a:t>
            </a:r>
            <a:r>
              <a:rPr lang="en-US" sz="1600" i="1" dirty="0"/>
              <a:t>Xerox same-day onsite service. Monthly service reviews with local company. *Free chocolate</a:t>
            </a:r>
          </a:p>
          <a:p>
            <a:r>
              <a:rPr lang="en-US" b="1" dirty="0"/>
              <a:t>Print Management Solution </a:t>
            </a:r>
            <a:r>
              <a:rPr lang="en-US" dirty="0"/>
              <a:t>– </a:t>
            </a:r>
            <a:r>
              <a:rPr lang="en-US" sz="1600" i="1" dirty="0"/>
              <a:t>Suggested moving to Xerox Workplace Cloud, which does everything we need and moves us to the Cloud.</a:t>
            </a:r>
          </a:p>
          <a:p>
            <a:endParaRPr lang="en-US" sz="1600" i="1" dirty="0"/>
          </a:p>
          <a:p>
            <a:r>
              <a:rPr lang="en-US" sz="1600" i="1" dirty="0"/>
              <a:t>If Dove hadn’t backed down on the true production printer, we would be closer to what we asked for, but this would also have increased the cost quite a bit, putting them further out of reach.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60BA33F-F3DE-493D-B81E-99699E18AB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130" b="10208"/>
          <a:stretch/>
        </p:blipFill>
        <p:spPr>
          <a:xfrm>
            <a:off x="252919" y="2579602"/>
            <a:ext cx="2947482" cy="178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7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6CFC6C-AA13-44EB-AB4A-58996884E08C}"/>
              </a:ext>
            </a:extLst>
          </p:cNvPr>
          <p:cNvSpPr/>
          <p:nvPr/>
        </p:nvSpPr>
        <p:spPr>
          <a:xfrm>
            <a:off x="0" y="767301"/>
            <a:ext cx="3438939" cy="5323398"/>
          </a:xfrm>
          <a:prstGeom prst="rect">
            <a:avLst/>
          </a:prstGeom>
          <a:solidFill>
            <a:srgbClr val="019EA4"/>
          </a:solidFill>
          <a:ln>
            <a:solidFill>
              <a:srgbClr val="019E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F271BC-0506-45F0-8700-29F938779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Van </a:t>
            </a:r>
            <a:r>
              <a:rPr lang="en-US" dirty="0" err="1"/>
              <a:t>Ausdall</a:t>
            </a:r>
            <a:r>
              <a:rPr lang="en-US" dirty="0"/>
              <a:t> &amp; Farrar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A6C84-3291-45E2-8EF9-AD68417F1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Price </a:t>
            </a:r>
            <a:r>
              <a:rPr lang="en-US" dirty="0"/>
              <a:t>– </a:t>
            </a:r>
            <a:r>
              <a:rPr lang="en-US" sz="1600" i="1" dirty="0"/>
              <a:t>Estimated Total MRC - </a:t>
            </a:r>
            <a:r>
              <a:rPr lang="en-US" sz="1600" b="1" i="1" dirty="0"/>
              <a:t>$3934.95</a:t>
            </a:r>
          </a:p>
          <a:p>
            <a:r>
              <a:rPr lang="en-US" b="1" dirty="0"/>
              <a:t>Digital Design Printer </a:t>
            </a:r>
            <a:r>
              <a:rPr lang="en-US" dirty="0"/>
              <a:t>–</a:t>
            </a:r>
            <a:r>
              <a:rPr lang="en-US" sz="1600" i="1" dirty="0"/>
              <a:t>The Ricoh printer they have recommended is a true production printer.</a:t>
            </a:r>
          </a:p>
          <a:p>
            <a:r>
              <a:rPr lang="en-US" b="1" dirty="0"/>
              <a:t>Service </a:t>
            </a:r>
            <a:r>
              <a:rPr lang="en-US" dirty="0"/>
              <a:t>– </a:t>
            </a:r>
            <a:r>
              <a:rPr lang="en-US" sz="1600" i="1" dirty="0"/>
              <a:t>Pros elite service (best in the market). Mobile support app. Same-day onsite service. “Total Call” service. Absolution satisfaction guarantee.</a:t>
            </a:r>
          </a:p>
          <a:p>
            <a:r>
              <a:rPr lang="en-US" b="1" dirty="0"/>
              <a:t>Print Management Solution </a:t>
            </a:r>
            <a:r>
              <a:rPr lang="en-US" dirty="0"/>
              <a:t>– </a:t>
            </a:r>
            <a:r>
              <a:rPr lang="en-US" sz="1600" i="1" dirty="0"/>
              <a:t>Suggested moving to </a:t>
            </a:r>
            <a:r>
              <a:rPr lang="en-US" sz="1600" i="1" dirty="0" err="1"/>
              <a:t>UniFlow</a:t>
            </a:r>
            <a:r>
              <a:rPr lang="en-US" sz="1600" i="1" dirty="0"/>
              <a:t> Cloud, which does everything we need and moves us to the Cloud.</a:t>
            </a:r>
          </a:p>
          <a:p>
            <a:endParaRPr lang="en-US" sz="1600" i="1" dirty="0"/>
          </a:p>
          <a:p>
            <a:r>
              <a:rPr lang="en-US" sz="1600" i="1" dirty="0"/>
              <a:t>Van </a:t>
            </a:r>
            <a:r>
              <a:rPr lang="en-US" sz="1600" i="1" dirty="0" err="1"/>
              <a:t>Ausdall</a:t>
            </a:r>
            <a:r>
              <a:rPr lang="en-US" sz="1600" i="1" dirty="0"/>
              <a:t> &amp; Farrar has been working consistently with Central Nine since the end of last year to design a solution for our print environment that specifically meets our needs. They want to be a true partner with Central Nine and have a vision for working with us that includes:</a:t>
            </a:r>
          </a:p>
          <a:p>
            <a:pPr lvl="1"/>
            <a:r>
              <a:rPr lang="en-US" sz="1400" i="1" dirty="0"/>
              <a:t>True local partner for Student Career Pathways</a:t>
            </a:r>
          </a:p>
          <a:p>
            <a:pPr lvl="1"/>
            <a:r>
              <a:rPr lang="en-US" sz="1400" i="1" dirty="0"/>
              <a:t>Potential for a True Production Center in the future</a:t>
            </a:r>
          </a:p>
          <a:p>
            <a:pPr lvl="1"/>
            <a:r>
              <a:rPr lang="en-US" sz="1400" i="1" dirty="0"/>
              <a:t>Advancing the Digital Design program through Student Skill Development (possible internships, working in a true production environment, new certifications available).</a:t>
            </a:r>
          </a:p>
          <a:p>
            <a:pPr lvl="1"/>
            <a:endParaRPr lang="en-US" sz="1400" i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639F39-0CF6-4E36-88F2-7711226652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57" t="23630" r="26188" b="26156"/>
          <a:stretch/>
        </p:blipFill>
        <p:spPr>
          <a:xfrm>
            <a:off x="194807" y="2492734"/>
            <a:ext cx="3065229" cy="168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13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4412994-E585-4B07-AA66-D3CB22E6FB99}"/>
              </a:ext>
            </a:extLst>
          </p:cNvPr>
          <p:cNvSpPr/>
          <p:nvPr/>
        </p:nvSpPr>
        <p:spPr>
          <a:xfrm>
            <a:off x="0" y="767301"/>
            <a:ext cx="3438939" cy="5323398"/>
          </a:xfrm>
          <a:prstGeom prst="rect">
            <a:avLst/>
          </a:prstGeom>
          <a:solidFill>
            <a:srgbClr val="019EA4"/>
          </a:solidFill>
          <a:ln>
            <a:solidFill>
              <a:srgbClr val="019E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196DDD-E6DD-4D1C-BAA5-5B2B1AE31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</p:spPr>
        <p:txBody>
          <a:bodyPr/>
          <a:lstStyle/>
          <a:p>
            <a:r>
              <a:rPr lang="en-US" dirty="0"/>
              <a:t>Van </a:t>
            </a:r>
            <a:r>
              <a:rPr lang="en-US" dirty="0" err="1"/>
              <a:t>Ausdall</a:t>
            </a:r>
            <a:r>
              <a:rPr lang="en-US" dirty="0"/>
              <a:t> &amp; Farrar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222C7-7F12-4AE1-AEBE-89F1DD030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My recommendation is </a:t>
            </a:r>
            <a:r>
              <a:rPr lang="en-US" b="1" dirty="0"/>
              <a:t>Van </a:t>
            </a:r>
            <a:r>
              <a:rPr lang="en-US" b="1" dirty="0" err="1"/>
              <a:t>Ausdall</a:t>
            </a:r>
            <a:r>
              <a:rPr lang="en-US" b="1" dirty="0"/>
              <a:t> &amp; Farrar</a:t>
            </a:r>
          </a:p>
          <a:p>
            <a:r>
              <a:rPr lang="en-US" dirty="0"/>
              <a:t>We have worked with them in the past and had a good business relationship.</a:t>
            </a:r>
          </a:p>
          <a:p>
            <a:r>
              <a:rPr lang="en-US" dirty="0"/>
              <a:t>The mix of Canon devices they recommend are on two different models, this makes it easier to find toner and parts when needed.</a:t>
            </a:r>
          </a:p>
          <a:p>
            <a:r>
              <a:rPr lang="en-US" dirty="0"/>
              <a:t>All machines are color capable. We can still limit who can print color from the Print Management software.</a:t>
            </a:r>
          </a:p>
          <a:p>
            <a:r>
              <a:rPr lang="en-US" dirty="0"/>
              <a:t>Van </a:t>
            </a:r>
            <a:r>
              <a:rPr lang="en-US" dirty="0" err="1"/>
              <a:t>Ausdall</a:t>
            </a:r>
            <a:r>
              <a:rPr lang="en-US" dirty="0"/>
              <a:t> &amp; Farrar is looking to partner with Central Nine in a true sense, by taking on Students for summer internships and careers after graduation.</a:t>
            </a:r>
          </a:p>
          <a:p>
            <a:pPr lvl="1"/>
            <a:r>
              <a:rPr lang="en-US" dirty="0"/>
              <a:t>Because of this, they are offering us an amazing deal on the cost of the production device (normally a $100,000 printer).</a:t>
            </a:r>
          </a:p>
          <a:p>
            <a:pPr lvl="1"/>
            <a:r>
              <a:rPr lang="en-US" dirty="0"/>
              <a:t>Nobody will be able to match the price and include equal equipment.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DE1FA8-67DD-4E28-A39D-6A12EE4AEA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057" t="23630" r="26188" b="26156"/>
          <a:stretch/>
        </p:blipFill>
        <p:spPr>
          <a:xfrm>
            <a:off x="194807" y="2492734"/>
            <a:ext cx="3065229" cy="168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5387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69</TotalTime>
  <Words>698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Comfortaa</vt:lpstr>
      <vt:lpstr>Corbel</vt:lpstr>
      <vt:lpstr>Keep Calm Med</vt:lpstr>
      <vt:lpstr>Wingdings 2</vt:lpstr>
      <vt:lpstr>Frame</vt:lpstr>
      <vt:lpstr>PowerPoint Presentation</vt:lpstr>
      <vt:lpstr>OPTIONS</vt:lpstr>
      <vt:lpstr>Canon</vt:lpstr>
      <vt:lpstr>Dove Techologies</vt:lpstr>
      <vt:lpstr>Van Ausdall &amp; Farrar</vt:lpstr>
      <vt:lpstr>Van Ausdall &amp; Farrar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Nine</dc:title>
  <dc:creator>Robert Taylor</dc:creator>
  <cp:lastModifiedBy>Robert Taylor</cp:lastModifiedBy>
  <cp:revision>8</cp:revision>
  <dcterms:created xsi:type="dcterms:W3CDTF">2023-06-06T12:45:27Z</dcterms:created>
  <dcterms:modified xsi:type="dcterms:W3CDTF">2023-06-06T13:54:57Z</dcterms:modified>
</cp:coreProperties>
</file>